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59" r:id="rId4"/>
    <p:sldId id="260" r:id="rId5"/>
    <p:sldId id="261" r:id="rId6"/>
    <p:sldId id="262" r:id="rId7"/>
    <p:sldId id="263" r:id="rId8"/>
    <p:sldId id="264" r:id="rId9"/>
    <p:sldId id="269" r:id="rId10"/>
    <p:sldId id="272" r:id="rId11"/>
    <p:sldId id="266" r:id="rId12"/>
    <p:sldId id="271" r:id="rId13"/>
    <p:sldId id="268" r:id="rId14"/>
    <p:sldId id="270" r:id="rId15"/>
    <p:sldId id="274" r:id="rId16"/>
    <p:sldId id="275" r:id="rId17"/>
    <p:sldId id="276"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3FB1E3F-CE67-47B8-9A89-49DBDACBBC17}">
          <p14:sldIdLst>
            <p14:sldId id="256"/>
            <p14:sldId id="257"/>
            <p14:sldId id="259"/>
            <p14:sldId id="260"/>
            <p14:sldId id="261"/>
            <p14:sldId id="262"/>
            <p14:sldId id="263"/>
            <p14:sldId id="264"/>
            <p14:sldId id="269"/>
            <p14:sldId id="272"/>
            <p14:sldId id="266"/>
            <p14:sldId id="271"/>
            <p14:sldId id="268"/>
            <p14:sldId id="270"/>
            <p14:sldId id="274"/>
            <p14:sldId id="275"/>
            <p14:sldId id="276"/>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9" d="100"/>
          <a:sy n="69" d="100"/>
        </p:scale>
        <p:origin x="56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jpeg>
</file>

<file path=ppt/media/image3.JPG>
</file>

<file path=ppt/media/image4.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451390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1026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320013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498006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235586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197104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86239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88075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37144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20796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741900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5895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74591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22469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19489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9389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4/11/2018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35000314"/>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896986"/>
            <a:ext cx="8915399" cy="2262781"/>
          </a:xfrm>
        </p:spPr>
        <p:txBody>
          <a:bodyPr/>
          <a:lstStyle/>
          <a:p>
            <a:r>
              <a:rPr lang="en-IN" dirty="0" smtClean="0"/>
              <a:t>G-CARE</a:t>
            </a:r>
            <a:endParaRPr lang="en-IN" dirty="0"/>
          </a:p>
        </p:txBody>
      </p:sp>
      <p:sp>
        <p:nvSpPr>
          <p:cNvPr id="3" name="Subtitle 2"/>
          <p:cNvSpPr>
            <a:spLocks noGrp="1"/>
          </p:cNvSpPr>
          <p:nvPr>
            <p:ph type="subTitle" idx="1"/>
          </p:nvPr>
        </p:nvSpPr>
        <p:spPr>
          <a:xfrm>
            <a:off x="2589213" y="5251205"/>
            <a:ext cx="8915399" cy="1126283"/>
          </a:xfrm>
        </p:spPr>
        <p:txBody>
          <a:bodyPr/>
          <a:lstStyle/>
          <a:p>
            <a:r>
              <a:rPr lang="en-US" dirty="0"/>
              <a:t>A </a:t>
            </a:r>
            <a:r>
              <a:rPr lang="en-US" b="1" dirty="0"/>
              <a:t>G</a:t>
            </a:r>
            <a:r>
              <a:rPr lang="en-US" b="1" dirty="0" smtClean="0"/>
              <a:t>enuine </a:t>
            </a:r>
            <a:r>
              <a:rPr lang="en-US" dirty="0" smtClean="0"/>
              <a:t>friend </a:t>
            </a:r>
            <a:r>
              <a:rPr lang="en-US" dirty="0"/>
              <a:t>is a real friend you can </a:t>
            </a:r>
            <a:r>
              <a:rPr lang="en-US" dirty="0" smtClean="0"/>
              <a:t>trust.</a:t>
            </a:r>
            <a:endParaRPr lang="en-IN" dirty="0"/>
          </a:p>
        </p:txBody>
      </p:sp>
    </p:spTree>
    <p:extLst>
      <p:ext uri="{BB962C8B-B14F-4D97-AF65-F5344CB8AC3E}">
        <p14:creationId xmlns:p14="http://schemas.microsoft.com/office/powerpoint/2010/main" val="39773375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p:cNvSpPr txBox="1">
            <a:spLocks/>
          </p:cNvSpPr>
          <p:nvPr/>
        </p:nvSpPr>
        <p:spPr>
          <a:xfrm>
            <a:off x="1940979" y="491901"/>
            <a:ext cx="3949390" cy="660404"/>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3200" dirty="0" smtClean="0"/>
              <a:t>AFFINITY MAPPING</a:t>
            </a:r>
            <a:endParaRPr lang="en-IN" sz="3200" dirty="0"/>
          </a:p>
        </p:txBody>
      </p:sp>
      <p:sp>
        <p:nvSpPr>
          <p:cNvPr id="15" name="Content Placeholder 3"/>
          <p:cNvSpPr txBox="1">
            <a:spLocks/>
          </p:cNvSpPr>
          <p:nvPr/>
        </p:nvSpPr>
        <p:spPr>
          <a:xfrm>
            <a:off x="1940979" y="1154264"/>
            <a:ext cx="3783613" cy="5703556"/>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457200" indent="-457200">
              <a:buFont typeface="+mj-lt"/>
              <a:buAutoNum type="arabicPeriod"/>
            </a:pPr>
            <a:r>
              <a:rPr lang="en-IN" sz="2000" dirty="0"/>
              <a:t>Emergency</a:t>
            </a:r>
            <a:r>
              <a:rPr lang="en-IN" dirty="0"/>
              <a:t> </a:t>
            </a:r>
            <a:r>
              <a:rPr lang="en-IN" sz="2000" dirty="0" smtClean="0"/>
              <a:t>Situation</a:t>
            </a:r>
            <a:endParaRPr lang="en-IN" dirty="0" smtClean="0"/>
          </a:p>
          <a:p>
            <a:pPr lvl="1">
              <a:buFont typeface="Wingdings" panose="05000000000000000000" pitchFamily="2" charset="2"/>
              <a:buChar char="§"/>
            </a:pPr>
            <a:r>
              <a:rPr lang="en-IN" dirty="0" smtClean="0"/>
              <a:t>Fast and quick response</a:t>
            </a:r>
          </a:p>
          <a:p>
            <a:pPr lvl="1">
              <a:buFont typeface="Wingdings" panose="05000000000000000000" pitchFamily="2" charset="2"/>
              <a:buChar char="§"/>
            </a:pPr>
            <a:r>
              <a:rPr lang="en-IN" dirty="0" smtClean="0"/>
              <a:t>Get </a:t>
            </a:r>
            <a:r>
              <a:rPr lang="en-IN" dirty="0"/>
              <a:t>help</a:t>
            </a:r>
          </a:p>
          <a:p>
            <a:pPr lvl="1">
              <a:buFont typeface="Wingdings" panose="05000000000000000000" pitchFamily="2" charset="2"/>
              <a:buChar char="§"/>
            </a:pPr>
            <a:r>
              <a:rPr lang="en-IN" dirty="0" smtClean="0"/>
              <a:t>108</a:t>
            </a:r>
            <a:endParaRPr lang="en-IN" dirty="0"/>
          </a:p>
          <a:p>
            <a:pPr lvl="1">
              <a:buFont typeface="Wingdings" panose="05000000000000000000" pitchFamily="2" charset="2"/>
              <a:buChar char="§"/>
            </a:pPr>
            <a:r>
              <a:rPr lang="en-IN" dirty="0" smtClean="0"/>
              <a:t>Alert </a:t>
            </a:r>
            <a:r>
              <a:rPr lang="en-IN" dirty="0"/>
              <a:t>with(out) phone</a:t>
            </a:r>
          </a:p>
          <a:p>
            <a:pPr lvl="1">
              <a:buFont typeface="Wingdings" panose="05000000000000000000" pitchFamily="2" charset="2"/>
              <a:buChar char="§"/>
            </a:pPr>
            <a:r>
              <a:rPr lang="en-IN" dirty="0" smtClean="0"/>
              <a:t>Pulse </a:t>
            </a:r>
            <a:r>
              <a:rPr lang="en-IN" dirty="0"/>
              <a:t>rate</a:t>
            </a:r>
          </a:p>
          <a:p>
            <a:pPr lvl="1">
              <a:buFont typeface="Wingdings" panose="05000000000000000000" pitchFamily="2" charset="2"/>
              <a:buChar char="§"/>
            </a:pPr>
            <a:r>
              <a:rPr lang="en-IN" dirty="0" smtClean="0"/>
              <a:t>Connect </a:t>
            </a:r>
            <a:r>
              <a:rPr lang="en-IN" dirty="0"/>
              <a:t>to ambulance</a:t>
            </a:r>
          </a:p>
          <a:p>
            <a:pPr lvl="1">
              <a:buFont typeface="Wingdings" panose="05000000000000000000" pitchFamily="2" charset="2"/>
              <a:buChar char="§"/>
            </a:pPr>
            <a:r>
              <a:rPr lang="en-IN" dirty="0" smtClean="0"/>
              <a:t>Connect </a:t>
            </a:r>
            <a:r>
              <a:rPr lang="en-IN" dirty="0"/>
              <a:t>with family </a:t>
            </a:r>
            <a:r>
              <a:rPr lang="en-IN" dirty="0" smtClean="0"/>
              <a:t>/Neighbour’s </a:t>
            </a:r>
            <a:r>
              <a:rPr lang="en-IN" dirty="0"/>
              <a:t>/ </a:t>
            </a:r>
            <a:r>
              <a:rPr lang="en-IN" dirty="0" smtClean="0"/>
              <a:t>Other </a:t>
            </a:r>
            <a:r>
              <a:rPr lang="en-IN" dirty="0"/>
              <a:t>contacts</a:t>
            </a:r>
          </a:p>
          <a:p>
            <a:pPr lvl="1">
              <a:buFont typeface="Wingdings" panose="05000000000000000000" pitchFamily="2" charset="2"/>
              <a:buChar char="§"/>
            </a:pPr>
            <a:r>
              <a:rPr lang="en-IN" dirty="0" smtClean="0"/>
              <a:t>Connect </a:t>
            </a:r>
            <a:r>
              <a:rPr lang="en-IN" dirty="0"/>
              <a:t>with </a:t>
            </a:r>
            <a:r>
              <a:rPr lang="en-IN" dirty="0" smtClean="0"/>
              <a:t>doctors/hospitals</a:t>
            </a:r>
            <a:endParaRPr lang="en-IN" dirty="0"/>
          </a:p>
          <a:p>
            <a:pPr lvl="1">
              <a:buFont typeface="Wingdings" panose="05000000000000000000" pitchFamily="2" charset="2"/>
              <a:buChar char="§"/>
            </a:pPr>
            <a:r>
              <a:rPr lang="en-IN" dirty="0" smtClean="0"/>
              <a:t>Help </a:t>
            </a:r>
            <a:r>
              <a:rPr lang="en-IN" dirty="0"/>
              <a:t>assistant</a:t>
            </a:r>
          </a:p>
          <a:p>
            <a:pPr lvl="1">
              <a:buFont typeface="Wingdings" panose="05000000000000000000" pitchFamily="2" charset="2"/>
              <a:buChar char="§"/>
            </a:pPr>
            <a:r>
              <a:rPr lang="en-IN" dirty="0" smtClean="0"/>
              <a:t>Health </a:t>
            </a:r>
            <a:r>
              <a:rPr lang="en-IN" dirty="0"/>
              <a:t>monitoring</a:t>
            </a:r>
          </a:p>
          <a:p>
            <a:pPr lvl="1">
              <a:buFont typeface="Wingdings" panose="05000000000000000000" pitchFamily="2" charset="2"/>
              <a:buChar char="§"/>
            </a:pPr>
            <a:r>
              <a:rPr lang="en-IN" dirty="0" smtClean="0"/>
              <a:t>Medical </a:t>
            </a:r>
            <a:r>
              <a:rPr lang="en-IN" dirty="0"/>
              <a:t>kit</a:t>
            </a:r>
          </a:p>
          <a:p>
            <a:pPr lvl="1">
              <a:buFont typeface="Wingdings" panose="05000000000000000000" pitchFamily="2" charset="2"/>
              <a:buChar char="§"/>
            </a:pPr>
            <a:r>
              <a:rPr lang="en-IN" dirty="0" smtClean="0"/>
              <a:t>Precautionary </a:t>
            </a:r>
            <a:r>
              <a:rPr lang="en-IN" dirty="0"/>
              <a:t>guidelines</a:t>
            </a:r>
            <a:endParaRPr lang="en-IN" sz="1800" dirty="0" smtClean="0"/>
          </a:p>
        </p:txBody>
      </p:sp>
      <p:sp>
        <p:nvSpPr>
          <p:cNvPr id="16" name="Content Placeholder 3"/>
          <p:cNvSpPr txBox="1">
            <a:spLocks/>
          </p:cNvSpPr>
          <p:nvPr/>
        </p:nvSpPr>
        <p:spPr>
          <a:xfrm>
            <a:off x="5650701" y="1158182"/>
            <a:ext cx="3783613" cy="3708763"/>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gn="just">
              <a:buFont typeface="+mj-lt"/>
              <a:buAutoNum type="arabicPeriod" startAt="2"/>
            </a:pPr>
            <a:r>
              <a:rPr lang="en-IN" sz="2000" dirty="0"/>
              <a:t>Transportation</a:t>
            </a:r>
            <a:endParaRPr lang="en-IN" dirty="0"/>
          </a:p>
          <a:p>
            <a:pPr lvl="1">
              <a:buFont typeface="Wingdings" panose="05000000000000000000" pitchFamily="2" charset="2"/>
              <a:buChar char="§"/>
            </a:pPr>
            <a:r>
              <a:rPr lang="en-IN" dirty="0"/>
              <a:t>Speed dial</a:t>
            </a:r>
          </a:p>
          <a:p>
            <a:pPr lvl="1">
              <a:buFont typeface="Wingdings" panose="05000000000000000000" pitchFamily="2" charset="2"/>
              <a:buChar char="§"/>
            </a:pPr>
            <a:r>
              <a:rPr lang="en-IN" dirty="0"/>
              <a:t>Ambulance</a:t>
            </a:r>
          </a:p>
          <a:p>
            <a:pPr lvl="1">
              <a:buFont typeface="Wingdings" panose="05000000000000000000" pitchFamily="2" charset="2"/>
              <a:buChar char="§"/>
            </a:pPr>
            <a:r>
              <a:rPr lang="en-IN" dirty="0"/>
              <a:t>Location</a:t>
            </a:r>
          </a:p>
          <a:p>
            <a:pPr lvl="1">
              <a:buFont typeface="Wingdings" panose="05000000000000000000" pitchFamily="2" charset="2"/>
              <a:buChar char="§"/>
            </a:pPr>
            <a:r>
              <a:rPr lang="en-IN" dirty="0"/>
              <a:t>Mapping (GPS)</a:t>
            </a:r>
          </a:p>
          <a:p>
            <a:pPr lvl="1">
              <a:buFont typeface="Wingdings" panose="05000000000000000000" pitchFamily="2" charset="2"/>
              <a:buChar char="§"/>
            </a:pPr>
            <a:r>
              <a:rPr lang="en-IN" dirty="0"/>
              <a:t>Luxury transportation</a:t>
            </a:r>
          </a:p>
          <a:p>
            <a:pPr lvl="1">
              <a:buFont typeface="Wingdings" panose="05000000000000000000" pitchFamily="2" charset="2"/>
              <a:buChar char="§"/>
            </a:pPr>
            <a:r>
              <a:rPr lang="en-IN" dirty="0"/>
              <a:t>Traffic management</a:t>
            </a:r>
          </a:p>
          <a:p>
            <a:pPr lvl="1">
              <a:buFont typeface="Wingdings" panose="05000000000000000000" pitchFamily="2" charset="2"/>
              <a:buChar char="§"/>
            </a:pPr>
            <a:r>
              <a:rPr lang="en-IN" dirty="0"/>
              <a:t>Transport management System</a:t>
            </a:r>
          </a:p>
          <a:p>
            <a:pPr lvl="1">
              <a:buFont typeface="Wingdings" panose="05000000000000000000" pitchFamily="2" charset="2"/>
              <a:buChar char="§"/>
            </a:pPr>
            <a:r>
              <a:rPr lang="en-IN" dirty="0"/>
              <a:t>24/7 facility</a:t>
            </a:r>
          </a:p>
        </p:txBody>
      </p:sp>
      <p:sp>
        <p:nvSpPr>
          <p:cNvPr id="17" name="Content Placeholder 3"/>
          <p:cNvSpPr txBox="1">
            <a:spLocks/>
          </p:cNvSpPr>
          <p:nvPr/>
        </p:nvSpPr>
        <p:spPr>
          <a:xfrm>
            <a:off x="9022040" y="1154264"/>
            <a:ext cx="3169960" cy="1895642"/>
          </a:xfrm>
          <a:prstGeom prst="rect">
            <a:avLst/>
          </a:prstGeom>
        </p:spPr>
        <p:txBody>
          <a:bodyPr vert="horz" lIns="91440" tIns="45720" rIns="91440" bIns="45720" rtlCol="0" anchor="ctr">
            <a:normAutofit fontScale="92500"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457200" indent="-457200">
              <a:buFont typeface="+mj-lt"/>
              <a:buAutoNum type="arabicPeriod" startAt="3"/>
            </a:pPr>
            <a:r>
              <a:rPr lang="en-IN" sz="2000" dirty="0"/>
              <a:t>At the Hospital</a:t>
            </a:r>
          </a:p>
          <a:p>
            <a:pPr lvl="1">
              <a:buFont typeface="Wingdings" panose="05000000000000000000" pitchFamily="2" charset="2"/>
              <a:buChar char="§"/>
            </a:pPr>
            <a:r>
              <a:rPr lang="en-IN" dirty="0" smtClean="0"/>
              <a:t>History </a:t>
            </a:r>
            <a:r>
              <a:rPr lang="en-IN" dirty="0"/>
              <a:t>/ medical report</a:t>
            </a:r>
          </a:p>
          <a:p>
            <a:pPr lvl="1">
              <a:buFont typeface="Wingdings" panose="05000000000000000000" pitchFamily="2" charset="2"/>
              <a:buChar char="§"/>
            </a:pPr>
            <a:r>
              <a:rPr lang="en-IN" dirty="0" smtClean="0"/>
              <a:t>Status updates and alerts </a:t>
            </a:r>
            <a:r>
              <a:rPr lang="en-IN" dirty="0"/>
              <a:t>(to </a:t>
            </a:r>
            <a:r>
              <a:rPr lang="en-IN" dirty="0" smtClean="0"/>
              <a:t>family members</a:t>
            </a:r>
            <a:r>
              <a:rPr lang="en-IN" dirty="0"/>
              <a:t>)</a:t>
            </a:r>
          </a:p>
          <a:p>
            <a:pPr lvl="1">
              <a:buFont typeface="Wingdings" panose="05000000000000000000" pitchFamily="2" charset="2"/>
              <a:buChar char="§"/>
            </a:pPr>
            <a:r>
              <a:rPr lang="en-IN" dirty="0" smtClean="0"/>
              <a:t>Visiting </a:t>
            </a:r>
            <a:r>
              <a:rPr lang="en-IN" dirty="0"/>
              <a:t>hours</a:t>
            </a:r>
            <a:endParaRPr lang="en-IN" dirty="0" smtClean="0"/>
          </a:p>
        </p:txBody>
      </p:sp>
    </p:spTree>
    <p:extLst>
      <p:ext uri="{BB962C8B-B14F-4D97-AF65-F5344CB8AC3E}">
        <p14:creationId xmlns:p14="http://schemas.microsoft.com/office/powerpoint/2010/main" val="26217106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p:cNvSpPr txBox="1">
            <a:spLocks/>
          </p:cNvSpPr>
          <p:nvPr/>
        </p:nvSpPr>
        <p:spPr>
          <a:xfrm>
            <a:off x="1940978" y="537743"/>
            <a:ext cx="3949390" cy="660404"/>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3200" dirty="0" smtClean="0"/>
              <a:t>AFFINITY MAPPING</a:t>
            </a:r>
            <a:endParaRPr lang="en-IN" sz="3200" dirty="0"/>
          </a:p>
        </p:txBody>
      </p:sp>
      <p:sp>
        <p:nvSpPr>
          <p:cNvPr id="15" name="Content Placeholder 3"/>
          <p:cNvSpPr txBox="1">
            <a:spLocks/>
          </p:cNvSpPr>
          <p:nvPr/>
        </p:nvSpPr>
        <p:spPr>
          <a:xfrm>
            <a:off x="6543975" y="1296422"/>
            <a:ext cx="3783613" cy="2154444"/>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457200" indent="-457200">
              <a:buFont typeface="+mj-lt"/>
              <a:buAutoNum type="arabicPeriod" startAt="5"/>
            </a:pPr>
            <a:r>
              <a:rPr lang="en-IN" sz="2000" dirty="0"/>
              <a:t>Payment System</a:t>
            </a:r>
          </a:p>
          <a:p>
            <a:pPr lvl="1">
              <a:buFont typeface="Wingdings" panose="05000000000000000000" pitchFamily="2" charset="2"/>
              <a:buChar char="§"/>
            </a:pPr>
            <a:r>
              <a:rPr lang="en-IN" dirty="0" smtClean="0"/>
              <a:t>Cash </a:t>
            </a:r>
            <a:r>
              <a:rPr lang="en-IN" dirty="0"/>
              <a:t>/ </a:t>
            </a:r>
            <a:r>
              <a:rPr lang="en-IN" dirty="0" smtClean="0"/>
              <a:t>Cashless </a:t>
            </a:r>
            <a:endParaRPr lang="en-IN" dirty="0"/>
          </a:p>
          <a:p>
            <a:pPr lvl="1">
              <a:buFont typeface="Wingdings" panose="05000000000000000000" pitchFamily="2" charset="2"/>
              <a:buChar char="§"/>
            </a:pPr>
            <a:r>
              <a:rPr lang="en-IN" dirty="0" err="1" smtClean="0"/>
              <a:t>Paytm</a:t>
            </a:r>
            <a:endParaRPr lang="en-IN" dirty="0"/>
          </a:p>
          <a:p>
            <a:pPr lvl="1">
              <a:buFont typeface="Wingdings" panose="05000000000000000000" pitchFamily="2" charset="2"/>
              <a:buChar char="§"/>
            </a:pPr>
            <a:r>
              <a:rPr lang="en-IN" dirty="0" smtClean="0"/>
              <a:t>Instalments</a:t>
            </a:r>
            <a:endParaRPr lang="en-IN" dirty="0"/>
          </a:p>
          <a:p>
            <a:pPr lvl="1">
              <a:buFont typeface="Wingdings" panose="05000000000000000000" pitchFamily="2" charset="2"/>
              <a:buChar char="§"/>
            </a:pPr>
            <a:r>
              <a:rPr lang="en-IN" dirty="0" smtClean="0"/>
              <a:t>Online </a:t>
            </a:r>
            <a:r>
              <a:rPr lang="en-IN" dirty="0"/>
              <a:t>Banking</a:t>
            </a:r>
            <a:endParaRPr lang="en-IN" dirty="0" smtClean="0"/>
          </a:p>
        </p:txBody>
      </p:sp>
      <p:sp>
        <p:nvSpPr>
          <p:cNvPr id="16" name="Content Placeholder 3"/>
          <p:cNvSpPr txBox="1">
            <a:spLocks/>
          </p:cNvSpPr>
          <p:nvPr/>
        </p:nvSpPr>
        <p:spPr>
          <a:xfrm>
            <a:off x="1940978" y="3667787"/>
            <a:ext cx="4308529" cy="2867366"/>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buFont typeface="+mj-lt"/>
              <a:buAutoNum type="arabicPeriod" startAt="6"/>
            </a:pPr>
            <a:r>
              <a:rPr lang="en-IN" sz="2000" dirty="0"/>
              <a:t>Services / </a:t>
            </a:r>
            <a:r>
              <a:rPr lang="en-IN" sz="2000" dirty="0" smtClean="0"/>
              <a:t>Post Hospitalization</a:t>
            </a:r>
            <a:endParaRPr lang="en-IN" dirty="0"/>
          </a:p>
          <a:p>
            <a:pPr lvl="1">
              <a:buFont typeface="Wingdings" panose="05000000000000000000" pitchFamily="2" charset="2"/>
              <a:buChar char="§"/>
            </a:pPr>
            <a:r>
              <a:rPr lang="en-IN" dirty="0" smtClean="0"/>
              <a:t>Personal </a:t>
            </a:r>
            <a:r>
              <a:rPr lang="en-IN" dirty="0"/>
              <a:t>nurse care</a:t>
            </a:r>
          </a:p>
          <a:p>
            <a:pPr lvl="1">
              <a:buFont typeface="Wingdings" panose="05000000000000000000" pitchFamily="2" charset="2"/>
              <a:buChar char="§"/>
            </a:pPr>
            <a:r>
              <a:rPr lang="en-IN" dirty="0" smtClean="0"/>
              <a:t>Diet </a:t>
            </a:r>
            <a:r>
              <a:rPr lang="en-IN" dirty="0"/>
              <a:t>/ </a:t>
            </a:r>
            <a:r>
              <a:rPr lang="en-IN" dirty="0" smtClean="0"/>
              <a:t>Food </a:t>
            </a:r>
            <a:r>
              <a:rPr lang="en-IN" dirty="0"/>
              <a:t>plan</a:t>
            </a:r>
          </a:p>
          <a:p>
            <a:pPr lvl="1">
              <a:buFont typeface="Wingdings" panose="05000000000000000000" pitchFamily="2" charset="2"/>
              <a:buChar char="§"/>
            </a:pPr>
            <a:r>
              <a:rPr lang="en-IN" dirty="0" smtClean="0"/>
              <a:t>Buy Medicines Online</a:t>
            </a:r>
            <a:endParaRPr lang="en-IN" dirty="0"/>
          </a:p>
          <a:p>
            <a:pPr lvl="1">
              <a:buFont typeface="Wingdings" panose="05000000000000000000" pitchFamily="2" charset="2"/>
              <a:buChar char="§"/>
            </a:pPr>
            <a:r>
              <a:rPr lang="en-IN" dirty="0" smtClean="0"/>
              <a:t>Booking </a:t>
            </a:r>
            <a:r>
              <a:rPr lang="en-IN" dirty="0"/>
              <a:t>A</a:t>
            </a:r>
            <a:r>
              <a:rPr lang="en-IN" dirty="0" smtClean="0"/>
              <a:t>ppointments</a:t>
            </a:r>
            <a:endParaRPr lang="en-IN" dirty="0"/>
          </a:p>
          <a:p>
            <a:pPr lvl="1">
              <a:buFont typeface="Wingdings" panose="05000000000000000000" pitchFamily="2" charset="2"/>
              <a:buChar char="§"/>
            </a:pPr>
            <a:r>
              <a:rPr lang="en-IN" dirty="0" smtClean="0"/>
              <a:t>Regular Health </a:t>
            </a:r>
            <a:r>
              <a:rPr lang="en-IN" dirty="0"/>
              <a:t>check-up</a:t>
            </a:r>
          </a:p>
          <a:p>
            <a:pPr lvl="1">
              <a:buFont typeface="Wingdings" panose="05000000000000000000" pitchFamily="2" charset="2"/>
              <a:buChar char="§"/>
            </a:pPr>
            <a:r>
              <a:rPr lang="en-IN" dirty="0" smtClean="0"/>
              <a:t>Counselling</a:t>
            </a:r>
            <a:endParaRPr lang="en-IN" dirty="0"/>
          </a:p>
        </p:txBody>
      </p:sp>
      <p:sp>
        <p:nvSpPr>
          <p:cNvPr id="17" name="Content Placeholder 3"/>
          <p:cNvSpPr txBox="1">
            <a:spLocks/>
          </p:cNvSpPr>
          <p:nvPr/>
        </p:nvSpPr>
        <p:spPr>
          <a:xfrm>
            <a:off x="6543974" y="3741678"/>
            <a:ext cx="3783613" cy="1844478"/>
          </a:xfrm>
          <a:prstGeom prst="rect">
            <a:avLst/>
          </a:prstGeom>
        </p:spPr>
        <p:txBody>
          <a:bodyPr vert="horz" lIns="91440" tIns="45720" rIns="91440" bIns="45720" rtlCol="0" anchor="ctr">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457200" indent="-457200">
              <a:buFont typeface="+mj-lt"/>
              <a:buAutoNum type="arabicPeriod" startAt="7"/>
            </a:pPr>
            <a:r>
              <a:rPr lang="en-IN" sz="2000" dirty="0"/>
              <a:t>Billing </a:t>
            </a:r>
            <a:r>
              <a:rPr lang="en-IN" sz="2000" dirty="0" smtClean="0"/>
              <a:t>Records (for </a:t>
            </a:r>
            <a:r>
              <a:rPr lang="en-IN" sz="2000" dirty="0"/>
              <a:t>taxes)</a:t>
            </a:r>
            <a:endParaRPr lang="en-IN" dirty="0"/>
          </a:p>
          <a:p>
            <a:pPr lvl="1">
              <a:buFont typeface="Wingdings" panose="05000000000000000000" pitchFamily="2" charset="2"/>
              <a:buChar char="§"/>
            </a:pPr>
            <a:r>
              <a:rPr lang="en-IN" dirty="0" smtClean="0"/>
              <a:t>Account</a:t>
            </a:r>
            <a:endParaRPr lang="en-IN" dirty="0"/>
          </a:p>
          <a:p>
            <a:pPr lvl="1">
              <a:buFont typeface="Wingdings" panose="05000000000000000000" pitchFamily="2" charset="2"/>
              <a:buChar char="§"/>
            </a:pPr>
            <a:r>
              <a:rPr lang="en-IN" dirty="0" smtClean="0"/>
              <a:t>Bills</a:t>
            </a:r>
            <a:endParaRPr lang="en-IN" dirty="0"/>
          </a:p>
          <a:p>
            <a:pPr lvl="1">
              <a:buFont typeface="Wingdings" panose="05000000000000000000" pitchFamily="2" charset="2"/>
              <a:buChar char="§"/>
            </a:pPr>
            <a:r>
              <a:rPr lang="en-IN" dirty="0" smtClean="0"/>
              <a:t>Budget</a:t>
            </a:r>
            <a:endParaRPr lang="en-IN" dirty="0"/>
          </a:p>
          <a:p>
            <a:pPr lvl="1">
              <a:buFont typeface="Wingdings" panose="05000000000000000000" pitchFamily="2" charset="2"/>
              <a:buChar char="§"/>
            </a:pPr>
            <a:r>
              <a:rPr lang="en-IN" dirty="0" smtClean="0"/>
              <a:t>Maintain History</a:t>
            </a:r>
          </a:p>
        </p:txBody>
      </p:sp>
      <p:sp>
        <p:nvSpPr>
          <p:cNvPr id="9" name="Content Placeholder 3"/>
          <p:cNvSpPr txBox="1">
            <a:spLocks/>
          </p:cNvSpPr>
          <p:nvPr/>
        </p:nvSpPr>
        <p:spPr>
          <a:xfrm>
            <a:off x="1940978" y="1296422"/>
            <a:ext cx="3783613" cy="2273090"/>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457200" indent="-457200">
              <a:buFont typeface="+mj-lt"/>
              <a:buAutoNum type="arabicPeriod" startAt="4"/>
            </a:pPr>
            <a:r>
              <a:rPr lang="en-IN" sz="2000" dirty="0"/>
              <a:t>Health Insurance</a:t>
            </a:r>
          </a:p>
          <a:p>
            <a:pPr lvl="1">
              <a:buFont typeface="Wingdings" panose="05000000000000000000" pitchFamily="2" charset="2"/>
              <a:buChar char="§"/>
            </a:pPr>
            <a:r>
              <a:rPr lang="en-IN" dirty="0" smtClean="0"/>
              <a:t>Policies benefits</a:t>
            </a:r>
            <a:endParaRPr lang="en-IN" dirty="0"/>
          </a:p>
          <a:p>
            <a:pPr lvl="1">
              <a:buFont typeface="Wingdings" panose="05000000000000000000" pitchFamily="2" charset="2"/>
              <a:buChar char="§"/>
            </a:pPr>
            <a:r>
              <a:rPr lang="en-IN" dirty="0" smtClean="0"/>
              <a:t>Less paperwork</a:t>
            </a:r>
            <a:endParaRPr lang="en-IN" dirty="0"/>
          </a:p>
          <a:p>
            <a:pPr lvl="1">
              <a:buFont typeface="Wingdings" panose="05000000000000000000" pitchFamily="2" charset="2"/>
              <a:buChar char="§"/>
            </a:pPr>
            <a:r>
              <a:rPr lang="en-IN" dirty="0" smtClean="0"/>
              <a:t>Document </a:t>
            </a:r>
            <a:r>
              <a:rPr lang="en-IN" dirty="0"/>
              <a:t>V</a:t>
            </a:r>
            <a:r>
              <a:rPr lang="en-IN" dirty="0" smtClean="0"/>
              <a:t>erification</a:t>
            </a:r>
            <a:endParaRPr lang="en-IN" dirty="0"/>
          </a:p>
          <a:p>
            <a:pPr lvl="1">
              <a:buFont typeface="Wingdings" panose="05000000000000000000" pitchFamily="2" charset="2"/>
              <a:buChar char="§"/>
            </a:pPr>
            <a:r>
              <a:rPr lang="en-IN" dirty="0" smtClean="0"/>
              <a:t>Tie </a:t>
            </a:r>
            <a:r>
              <a:rPr lang="en-IN" dirty="0"/>
              <a:t>up with NGO</a:t>
            </a:r>
            <a:endParaRPr lang="en-IN" dirty="0" smtClean="0"/>
          </a:p>
        </p:txBody>
      </p:sp>
    </p:spTree>
    <p:extLst>
      <p:ext uri="{BB962C8B-B14F-4D97-AF65-F5344CB8AC3E}">
        <p14:creationId xmlns:p14="http://schemas.microsoft.com/office/powerpoint/2010/main" val="30477800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0" y="0"/>
            <a:ext cx="12272304" cy="6858000"/>
          </a:xfrm>
          <a:prstGeom prst="rect">
            <a:avLst/>
          </a:prstGeom>
          <a:ln>
            <a:solidFill>
              <a:schemeClr val="bg1">
                <a:lumMod val="75000"/>
              </a:schemeClr>
            </a:solidFill>
          </a:ln>
        </p:spPr>
      </p:pic>
      <p:sp>
        <p:nvSpPr>
          <p:cNvPr id="12" name="Title 1"/>
          <p:cNvSpPr txBox="1">
            <a:spLocks/>
          </p:cNvSpPr>
          <p:nvPr/>
        </p:nvSpPr>
        <p:spPr>
          <a:xfrm>
            <a:off x="1940978" y="331218"/>
            <a:ext cx="3949390" cy="660404"/>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3200" dirty="0" smtClean="0"/>
              <a:t>FEATURES</a:t>
            </a:r>
            <a:endParaRPr lang="en-IN" sz="3200" dirty="0"/>
          </a:p>
        </p:txBody>
      </p:sp>
    </p:spTree>
    <p:extLst>
      <p:ext uri="{BB962C8B-B14F-4D97-AF65-F5344CB8AC3E}">
        <p14:creationId xmlns:p14="http://schemas.microsoft.com/office/powerpoint/2010/main" val="33680968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p:cNvSpPr txBox="1">
            <a:spLocks/>
          </p:cNvSpPr>
          <p:nvPr/>
        </p:nvSpPr>
        <p:spPr>
          <a:xfrm>
            <a:off x="1940978" y="331128"/>
            <a:ext cx="3949390" cy="660404"/>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3200" dirty="0" smtClean="0"/>
              <a:t>FEATURES</a:t>
            </a:r>
            <a:endParaRPr lang="en-IN" sz="3200" dirty="0"/>
          </a:p>
        </p:txBody>
      </p:sp>
      <p:sp>
        <p:nvSpPr>
          <p:cNvPr id="15" name="Content Placeholder 3"/>
          <p:cNvSpPr txBox="1">
            <a:spLocks/>
          </p:cNvSpPr>
          <p:nvPr/>
        </p:nvSpPr>
        <p:spPr>
          <a:xfrm>
            <a:off x="1940978" y="1123448"/>
            <a:ext cx="3783613" cy="5734552"/>
          </a:xfrm>
          <a:prstGeom prst="rect">
            <a:avLst/>
          </a:prstGeom>
        </p:spPr>
        <p:txBody>
          <a:bodyPr vert="horz" lIns="91440" tIns="45720" rIns="91440" bIns="45720" rtlCol="0" anchor="ctr">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200" dirty="0">
                <a:solidFill>
                  <a:schemeClr val="tx1">
                    <a:lumMod val="85000"/>
                    <a:lumOff val="15000"/>
                  </a:schemeClr>
                </a:solidFill>
              </a:rPr>
              <a:t>Must have</a:t>
            </a:r>
          </a:p>
          <a:p>
            <a:pPr lvl="1">
              <a:buFont typeface="Wingdings" panose="05000000000000000000" pitchFamily="2" charset="2"/>
              <a:buChar char="§"/>
            </a:pPr>
            <a:r>
              <a:rPr lang="en-US" dirty="0" smtClean="0">
                <a:solidFill>
                  <a:schemeClr val="tx1">
                    <a:lumMod val="85000"/>
                    <a:lumOff val="15000"/>
                  </a:schemeClr>
                </a:solidFill>
              </a:rPr>
              <a:t>Alert </a:t>
            </a:r>
            <a:r>
              <a:rPr lang="en-US" dirty="0">
                <a:solidFill>
                  <a:schemeClr val="tx1">
                    <a:lumMod val="85000"/>
                    <a:lumOff val="15000"/>
                  </a:schemeClr>
                </a:solidFill>
              </a:rPr>
              <a:t>system (with or </a:t>
            </a:r>
            <a:r>
              <a:rPr lang="en-US" dirty="0" smtClean="0">
                <a:solidFill>
                  <a:schemeClr val="tx1">
                    <a:lumMod val="85000"/>
                    <a:lumOff val="15000"/>
                  </a:schemeClr>
                </a:solidFill>
              </a:rPr>
              <a:t>without </a:t>
            </a:r>
            <a:r>
              <a:rPr lang="en-IN" dirty="0" smtClean="0">
                <a:solidFill>
                  <a:schemeClr val="tx1">
                    <a:lumMod val="85000"/>
                    <a:lumOff val="15000"/>
                  </a:schemeClr>
                </a:solidFill>
              </a:rPr>
              <a:t>phone)</a:t>
            </a:r>
          </a:p>
          <a:p>
            <a:pPr lvl="1">
              <a:buFont typeface="Wingdings" panose="05000000000000000000" pitchFamily="2" charset="2"/>
              <a:buChar char="§"/>
            </a:pPr>
            <a:r>
              <a:rPr lang="en-IN" dirty="0" smtClean="0">
                <a:solidFill>
                  <a:schemeClr val="tx1">
                    <a:lumMod val="85000"/>
                    <a:lumOff val="15000"/>
                  </a:schemeClr>
                </a:solidFill>
              </a:rPr>
              <a:t>Update health status</a:t>
            </a:r>
            <a:endParaRPr lang="en-IN" dirty="0">
              <a:solidFill>
                <a:schemeClr val="tx1">
                  <a:lumMod val="85000"/>
                  <a:lumOff val="15000"/>
                </a:schemeClr>
              </a:solidFill>
            </a:endParaRPr>
          </a:p>
          <a:p>
            <a:pPr lvl="1">
              <a:buFont typeface="Wingdings" panose="05000000000000000000" pitchFamily="2" charset="2"/>
              <a:buChar char="§"/>
            </a:pPr>
            <a:r>
              <a:rPr lang="en-IN" dirty="0" smtClean="0">
                <a:solidFill>
                  <a:schemeClr val="tx1">
                    <a:lumMod val="85000"/>
                    <a:lumOff val="15000"/>
                  </a:schemeClr>
                </a:solidFill>
              </a:rPr>
              <a:t>Reports </a:t>
            </a:r>
            <a:r>
              <a:rPr lang="en-IN" dirty="0">
                <a:solidFill>
                  <a:schemeClr val="tx1">
                    <a:lumMod val="85000"/>
                    <a:lumOff val="15000"/>
                  </a:schemeClr>
                </a:solidFill>
              </a:rPr>
              <a:t>/ records</a:t>
            </a:r>
          </a:p>
          <a:p>
            <a:pPr lvl="1">
              <a:buFont typeface="Wingdings" panose="05000000000000000000" pitchFamily="2" charset="2"/>
              <a:buChar char="§"/>
            </a:pPr>
            <a:r>
              <a:rPr lang="en-IN" dirty="0" smtClean="0">
                <a:solidFill>
                  <a:schemeClr val="tx1">
                    <a:lumMod val="85000"/>
                    <a:lumOff val="15000"/>
                  </a:schemeClr>
                </a:solidFill>
              </a:rPr>
              <a:t>Commute System</a:t>
            </a:r>
            <a:endParaRPr lang="en-IN" dirty="0">
              <a:solidFill>
                <a:schemeClr val="tx1">
                  <a:lumMod val="85000"/>
                  <a:lumOff val="15000"/>
                </a:schemeClr>
              </a:solidFill>
            </a:endParaRPr>
          </a:p>
          <a:p>
            <a:pPr lvl="1">
              <a:buFont typeface="Wingdings" panose="05000000000000000000" pitchFamily="2" charset="2"/>
              <a:buChar char="§"/>
            </a:pPr>
            <a:r>
              <a:rPr lang="en-IN" dirty="0" smtClean="0">
                <a:solidFill>
                  <a:schemeClr val="tx1">
                    <a:lumMod val="85000"/>
                    <a:lumOff val="15000"/>
                  </a:schemeClr>
                </a:solidFill>
              </a:rPr>
              <a:t>Hospital </a:t>
            </a:r>
            <a:r>
              <a:rPr lang="en-IN" dirty="0">
                <a:solidFill>
                  <a:schemeClr val="tx1">
                    <a:lumMod val="85000"/>
                    <a:lumOff val="15000"/>
                  </a:schemeClr>
                </a:solidFill>
              </a:rPr>
              <a:t>registration info</a:t>
            </a:r>
          </a:p>
          <a:p>
            <a:pPr lvl="1">
              <a:buFont typeface="Wingdings" panose="05000000000000000000" pitchFamily="2" charset="2"/>
              <a:buChar char="§"/>
            </a:pPr>
            <a:r>
              <a:rPr lang="en-IN" dirty="0" smtClean="0">
                <a:solidFill>
                  <a:schemeClr val="tx1">
                    <a:lumMod val="85000"/>
                    <a:lumOff val="15000"/>
                  </a:schemeClr>
                </a:solidFill>
              </a:rPr>
              <a:t>Quick </a:t>
            </a:r>
            <a:r>
              <a:rPr lang="en-IN" dirty="0">
                <a:solidFill>
                  <a:schemeClr val="tx1">
                    <a:lumMod val="85000"/>
                    <a:lumOff val="15000"/>
                  </a:schemeClr>
                </a:solidFill>
              </a:rPr>
              <a:t>access to </a:t>
            </a:r>
            <a:r>
              <a:rPr lang="en-IN" dirty="0" smtClean="0">
                <a:solidFill>
                  <a:schemeClr val="tx1">
                    <a:lumMod val="85000"/>
                    <a:lumOff val="15000"/>
                  </a:schemeClr>
                </a:solidFill>
              </a:rPr>
              <a:t>emergency contact numbers (ambulance</a:t>
            </a:r>
            <a:r>
              <a:rPr lang="en-IN" dirty="0">
                <a:solidFill>
                  <a:schemeClr val="tx1">
                    <a:lumMod val="85000"/>
                    <a:lumOff val="15000"/>
                  </a:schemeClr>
                </a:solidFill>
              </a:rPr>
              <a:t>, fire, </a:t>
            </a:r>
            <a:r>
              <a:rPr lang="en-IN" dirty="0" smtClean="0">
                <a:solidFill>
                  <a:schemeClr val="tx1">
                    <a:lumMod val="85000"/>
                    <a:lumOff val="15000"/>
                  </a:schemeClr>
                </a:solidFill>
              </a:rPr>
              <a:t>police, family</a:t>
            </a:r>
            <a:r>
              <a:rPr lang="en-IN" dirty="0">
                <a:solidFill>
                  <a:schemeClr val="tx1">
                    <a:lumMod val="85000"/>
                    <a:lumOff val="15000"/>
                  </a:schemeClr>
                </a:solidFill>
              </a:rPr>
              <a:t>)</a:t>
            </a:r>
          </a:p>
          <a:p>
            <a:pPr lvl="1">
              <a:buFont typeface="Wingdings" panose="05000000000000000000" pitchFamily="2" charset="2"/>
              <a:buChar char="§"/>
            </a:pPr>
            <a:r>
              <a:rPr lang="en-IN" dirty="0" smtClean="0">
                <a:solidFill>
                  <a:schemeClr val="tx1">
                    <a:lumMod val="85000"/>
                    <a:lumOff val="15000"/>
                  </a:schemeClr>
                </a:solidFill>
              </a:rPr>
              <a:t>Locate nearby hospital</a:t>
            </a:r>
            <a:endParaRPr lang="en-IN" dirty="0">
              <a:solidFill>
                <a:schemeClr val="tx1">
                  <a:lumMod val="85000"/>
                  <a:lumOff val="15000"/>
                </a:schemeClr>
              </a:solidFill>
            </a:endParaRPr>
          </a:p>
          <a:p>
            <a:pPr lvl="1">
              <a:buFont typeface="Wingdings" panose="05000000000000000000" pitchFamily="2" charset="2"/>
              <a:buChar char="§"/>
            </a:pPr>
            <a:r>
              <a:rPr lang="en-US" dirty="0" smtClean="0">
                <a:solidFill>
                  <a:schemeClr val="tx1">
                    <a:lumMod val="85000"/>
                    <a:lumOff val="15000"/>
                  </a:schemeClr>
                </a:solidFill>
              </a:rPr>
              <a:t>Access </a:t>
            </a:r>
            <a:r>
              <a:rPr lang="en-US" dirty="0">
                <a:solidFill>
                  <a:schemeClr val="tx1">
                    <a:lumMod val="85000"/>
                    <a:lumOff val="15000"/>
                  </a:schemeClr>
                </a:solidFill>
              </a:rPr>
              <a:t>to good hospital </a:t>
            </a:r>
            <a:r>
              <a:rPr lang="en-US" dirty="0" smtClean="0">
                <a:solidFill>
                  <a:schemeClr val="tx1">
                    <a:lumMod val="85000"/>
                    <a:lumOff val="15000"/>
                  </a:schemeClr>
                </a:solidFill>
              </a:rPr>
              <a:t>care </a:t>
            </a:r>
            <a:r>
              <a:rPr lang="en-IN" dirty="0" smtClean="0">
                <a:solidFill>
                  <a:schemeClr val="tx1">
                    <a:lumMod val="85000"/>
                    <a:lumOff val="15000"/>
                  </a:schemeClr>
                </a:solidFill>
              </a:rPr>
              <a:t>(doctors</a:t>
            </a:r>
            <a:r>
              <a:rPr lang="en-IN" dirty="0">
                <a:solidFill>
                  <a:schemeClr val="tx1">
                    <a:lumMod val="85000"/>
                    <a:lumOff val="15000"/>
                  </a:schemeClr>
                </a:solidFill>
              </a:rPr>
              <a:t>, nurses)</a:t>
            </a:r>
          </a:p>
          <a:p>
            <a:pPr lvl="1">
              <a:buFont typeface="Wingdings" panose="05000000000000000000" pitchFamily="2" charset="2"/>
              <a:buChar char="§"/>
            </a:pPr>
            <a:r>
              <a:rPr lang="en-US" dirty="0" smtClean="0">
                <a:solidFill>
                  <a:schemeClr val="tx1">
                    <a:lumMod val="85000"/>
                    <a:lumOff val="15000"/>
                  </a:schemeClr>
                </a:solidFill>
              </a:rPr>
              <a:t>Knowledge </a:t>
            </a:r>
            <a:r>
              <a:rPr lang="en-US" dirty="0">
                <a:solidFill>
                  <a:schemeClr val="tx1">
                    <a:lumMod val="85000"/>
                    <a:lumOff val="15000"/>
                  </a:schemeClr>
                </a:solidFill>
              </a:rPr>
              <a:t>of what to do </a:t>
            </a:r>
            <a:r>
              <a:rPr lang="en-US" dirty="0" smtClean="0">
                <a:solidFill>
                  <a:schemeClr val="tx1">
                    <a:lumMod val="85000"/>
                    <a:lumOff val="15000"/>
                  </a:schemeClr>
                </a:solidFill>
              </a:rPr>
              <a:t>in </a:t>
            </a:r>
            <a:r>
              <a:rPr lang="en-IN" dirty="0" smtClean="0">
                <a:solidFill>
                  <a:schemeClr val="tx1">
                    <a:lumMod val="85000"/>
                    <a:lumOff val="15000"/>
                  </a:schemeClr>
                </a:solidFill>
              </a:rPr>
              <a:t>an emergency (precautionary procedure)</a:t>
            </a:r>
          </a:p>
          <a:p>
            <a:pPr lvl="1">
              <a:buFont typeface="Wingdings" panose="05000000000000000000" pitchFamily="2" charset="2"/>
              <a:buChar char="§"/>
            </a:pPr>
            <a:r>
              <a:rPr lang="en-IN" dirty="0" smtClean="0">
                <a:solidFill>
                  <a:schemeClr val="tx1">
                    <a:lumMod val="85000"/>
                    <a:lumOff val="15000"/>
                  </a:schemeClr>
                </a:solidFill>
              </a:rPr>
              <a:t>Easy </a:t>
            </a:r>
            <a:r>
              <a:rPr lang="en-IN" dirty="0">
                <a:solidFill>
                  <a:schemeClr val="tx1">
                    <a:lumMod val="85000"/>
                    <a:lumOff val="15000"/>
                  </a:schemeClr>
                </a:solidFill>
              </a:rPr>
              <a:t>and </a:t>
            </a:r>
            <a:r>
              <a:rPr lang="en-IN" dirty="0" smtClean="0">
                <a:solidFill>
                  <a:schemeClr val="tx1">
                    <a:lumMod val="85000"/>
                    <a:lumOff val="15000"/>
                  </a:schemeClr>
                </a:solidFill>
              </a:rPr>
              <a:t>hassle-free payments</a:t>
            </a:r>
          </a:p>
        </p:txBody>
      </p:sp>
      <p:sp>
        <p:nvSpPr>
          <p:cNvPr id="7" name="Content Placeholder 3"/>
          <p:cNvSpPr txBox="1">
            <a:spLocks/>
          </p:cNvSpPr>
          <p:nvPr/>
        </p:nvSpPr>
        <p:spPr>
          <a:xfrm>
            <a:off x="5438155" y="1123448"/>
            <a:ext cx="3783613" cy="2464231"/>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000" dirty="0"/>
              <a:t>Good</a:t>
            </a:r>
            <a:r>
              <a:rPr lang="en-IN" dirty="0"/>
              <a:t> to have</a:t>
            </a:r>
          </a:p>
          <a:p>
            <a:pPr lvl="1">
              <a:buFont typeface="Wingdings" panose="05000000000000000000" pitchFamily="2" charset="2"/>
              <a:buChar char="§"/>
            </a:pPr>
            <a:r>
              <a:rPr lang="en-IN" dirty="0" smtClean="0"/>
              <a:t>Appointment </a:t>
            </a:r>
            <a:r>
              <a:rPr lang="en-IN" dirty="0"/>
              <a:t>booking</a:t>
            </a:r>
          </a:p>
          <a:p>
            <a:pPr lvl="1">
              <a:buFont typeface="Wingdings" panose="05000000000000000000" pitchFamily="2" charset="2"/>
              <a:buChar char="§"/>
            </a:pPr>
            <a:r>
              <a:rPr lang="en-IN" dirty="0" smtClean="0"/>
              <a:t>Tie up with Health insurance</a:t>
            </a:r>
            <a:endParaRPr lang="en-IN" dirty="0"/>
          </a:p>
          <a:p>
            <a:pPr lvl="1">
              <a:buFont typeface="Wingdings" panose="05000000000000000000" pitchFamily="2" charset="2"/>
              <a:buChar char="§"/>
            </a:pPr>
            <a:r>
              <a:rPr lang="en-IN" dirty="0" smtClean="0"/>
              <a:t>Medication Management</a:t>
            </a:r>
            <a:endParaRPr lang="en-IN" dirty="0"/>
          </a:p>
          <a:p>
            <a:pPr lvl="1">
              <a:buFont typeface="Wingdings" panose="05000000000000000000" pitchFamily="2" charset="2"/>
              <a:buChar char="§"/>
            </a:pPr>
            <a:r>
              <a:rPr lang="en-IN" dirty="0" smtClean="0"/>
              <a:t>Specialty Hospitals </a:t>
            </a:r>
            <a:r>
              <a:rPr lang="en-IN" dirty="0"/>
              <a:t>(</a:t>
            </a:r>
            <a:r>
              <a:rPr lang="en-IN" dirty="0" smtClean="0"/>
              <a:t>for specific </a:t>
            </a:r>
            <a:r>
              <a:rPr lang="en-IN" dirty="0"/>
              <a:t>treatment </a:t>
            </a:r>
            <a:r>
              <a:rPr lang="en-IN" dirty="0" smtClean="0"/>
              <a:t>or disease</a:t>
            </a:r>
            <a:r>
              <a:rPr lang="en-IN" dirty="0"/>
              <a:t>)</a:t>
            </a:r>
            <a:endParaRPr lang="en-IN" dirty="0" smtClean="0">
              <a:solidFill>
                <a:schemeClr val="tx1">
                  <a:lumMod val="85000"/>
                  <a:lumOff val="15000"/>
                </a:schemeClr>
              </a:solidFill>
            </a:endParaRPr>
          </a:p>
        </p:txBody>
      </p:sp>
      <p:sp>
        <p:nvSpPr>
          <p:cNvPr id="8" name="Content Placeholder 3"/>
          <p:cNvSpPr txBox="1">
            <a:spLocks/>
          </p:cNvSpPr>
          <p:nvPr/>
        </p:nvSpPr>
        <p:spPr>
          <a:xfrm>
            <a:off x="8935332" y="1123448"/>
            <a:ext cx="3783613" cy="2348172"/>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000" dirty="0"/>
              <a:t>Delight</a:t>
            </a:r>
            <a:r>
              <a:rPr lang="en-IN" dirty="0"/>
              <a:t> factor</a:t>
            </a:r>
          </a:p>
          <a:p>
            <a:pPr lvl="1">
              <a:buFont typeface="Wingdings" panose="05000000000000000000" pitchFamily="2" charset="2"/>
              <a:buChar char="§"/>
            </a:pPr>
            <a:r>
              <a:rPr lang="en-IN" dirty="0" smtClean="0"/>
              <a:t>Personal </a:t>
            </a:r>
            <a:r>
              <a:rPr lang="en-IN" dirty="0"/>
              <a:t>nurse care</a:t>
            </a:r>
          </a:p>
          <a:p>
            <a:pPr lvl="1">
              <a:buFont typeface="Wingdings" panose="05000000000000000000" pitchFamily="2" charset="2"/>
              <a:buChar char="§"/>
            </a:pPr>
            <a:r>
              <a:rPr lang="en-IN" dirty="0" smtClean="0"/>
              <a:t>Regular Health Check-up</a:t>
            </a:r>
            <a:endParaRPr lang="en-IN" dirty="0"/>
          </a:p>
          <a:p>
            <a:pPr lvl="1">
              <a:buFont typeface="Wingdings" panose="05000000000000000000" pitchFamily="2" charset="2"/>
              <a:buChar char="§"/>
            </a:pPr>
            <a:r>
              <a:rPr lang="en-IN" dirty="0" smtClean="0"/>
              <a:t>Diet/Nutrition </a:t>
            </a:r>
            <a:r>
              <a:rPr lang="en-IN" dirty="0"/>
              <a:t>plan</a:t>
            </a:r>
          </a:p>
          <a:p>
            <a:pPr lvl="1">
              <a:buFont typeface="Wingdings" panose="05000000000000000000" pitchFamily="2" charset="2"/>
              <a:buChar char="§"/>
            </a:pPr>
            <a:r>
              <a:rPr lang="en-IN" dirty="0" smtClean="0"/>
              <a:t>Wheel </a:t>
            </a:r>
            <a:r>
              <a:rPr lang="en-IN" dirty="0"/>
              <a:t>chair </a:t>
            </a:r>
            <a:r>
              <a:rPr lang="en-IN" dirty="0" smtClean="0"/>
              <a:t>facility</a:t>
            </a:r>
          </a:p>
          <a:p>
            <a:pPr lvl="1">
              <a:buFont typeface="Wingdings" panose="05000000000000000000" pitchFamily="2" charset="2"/>
              <a:buChar char="§"/>
            </a:pPr>
            <a:r>
              <a:rPr lang="en-IN" dirty="0" smtClean="0"/>
              <a:t>Online Medicines</a:t>
            </a:r>
            <a:endParaRPr lang="en-IN" dirty="0" smtClean="0">
              <a:solidFill>
                <a:schemeClr val="tx1">
                  <a:lumMod val="85000"/>
                  <a:lumOff val="15000"/>
                </a:schemeClr>
              </a:solidFill>
            </a:endParaRPr>
          </a:p>
        </p:txBody>
      </p:sp>
    </p:spTree>
    <p:extLst>
      <p:ext uri="{BB962C8B-B14F-4D97-AF65-F5344CB8AC3E}">
        <p14:creationId xmlns:p14="http://schemas.microsoft.com/office/powerpoint/2010/main" val="18326022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632028" y="613623"/>
            <a:ext cx="7899900" cy="587107"/>
          </a:xfrm>
        </p:spPr>
        <p:txBody>
          <a:bodyPr>
            <a:normAutofit fontScale="90000"/>
          </a:bodyPr>
          <a:lstStyle/>
          <a:p>
            <a:r>
              <a:rPr lang="en-IN" dirty="0" smtClean="0"/>
              <a:t>WIRE FRAMING AND </a:t>
            </a:r>
            <a:r>
              <a:rPr lang="en-IN" sz="4000" dirty="0" smtClean="0"/>
              <a:t>PROTOTYPING</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4419" y="1719020"/>
            <a:ext cx="4006905" cy="2829094"/>
          </a:xfrm>
          <a:prstGeom prst="rect">
            <a:avLst/>
          </a:prstGeom>
          <a:ln>
            <a:solidFill>
              <a:schemeClr val="bg1">
                <a:lumMod val="75000"/>
              </a:schemeClr>
            </a:solidFill>
          </a:ln>
        </p:spPr>
      </p:pic>
      <p:sp>
        <p:nvSpPr>
          <p:cNvPr id="4" name="Title 4"/>
          <p:cNvSpPr txBox="1">
            <a:spLocks/>
          </p:cNvSpPr>
          <p:nvPr/>
        </p:nvSpPr>
        <p:spPr>
          <a:xfrm>
            <a:off x="4094884" y="5080071"/>
            <a:ext cx="3996440" cy="468322"/>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2400" dirty="0" smtClean="0"/>
              <a:t>Click here for the demo</a:t>
            </a:r>
            <a:endParaRPr lang="en-IN" sz="2400" dirty="0"/>
          </a:p>
        </p:txBody>
      </p:sp>
    </p:spTree>
    <p:extLst>
      <p:ext uri="{BB962C8B-B14F-4D97-AF65-F5344CB8AC3E}">
        <p14:creationId xmlns:p14="http://schemas.microsoft.com/office/powerpoint/2010/main" val="11625962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Calling for Help</a:t>
            </a: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924" y="1905000"/>
            <a:ext cx="3048000" cy="45720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8767" y="1905000"/>
            <a:ext cx="3048000" cy="4572000"/>
          </a:xfrm>
          <a:prstGeom prst="rect">
            <a:avLst/>
          </a:prstGeom>
        </p:spPr>
      </p:pic>
      <p:cxnSp>
        <p:nvCxnSpPr>
          <p:cNvPr id="4" name="Straight Arrow Connector 3"/>
          <p:cNvCxnSpPr/>
          <p:nvPr/>
        </p:nvCxnSpPr>
        <p:spPr>
          <a:xfrm>
            <a:off x="4297680" y="3749040"/>
            <a:ext cx="2751087" cy="0"/>
          </a:xfrm>
          <a:prstGeom prst="straightConnector1">
            <a:avLst/>
          </a:prstGeom>
          <a:ln>
            <a:headEnd type="none" w="med" len="med"/>
            <a:tailEnd type="arrow" w="med" len="med"/>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847184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Menu Selections</a:t>
            </a:r>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8767" y="1905000"/>
            <a:ext cx="3048000" cy="45720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2924" y="1905000"/>
            <a:ext cx="3048000" cy="4572000"/>
          </a:xfrm>
          <a:prstGeom prst="rect">
            <a:avLst/>
          </a:prstGeom>
        </p:spPr>
      </p:pic>
      <p:cxnSp>
        <p:nvCxnSpPr>
          <p:cNvPr id="6" name="Elbow Connector 5"/>
          <p:cNvCxnSpPr/>
          <p:nvPr/>
        </p:nvCxnSpPr>
        <p:spPr>
          <a:xfrm>
            <a:off x="3082834" y="2142309"/>
            <a:ext cx="3965933" cy="1136468"/>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9889202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Alerts and more</a:t>
            </a:r>
            <a:endParaRPr lang="en-IN" dirty="0"/>
          </a:p>
        </p:txBody>
      </p:sp>
      <p:pic>
        <p:nvPicPr>
          <p:cNvPr id="3" name="Picture 2"/>
          <p:cNvPicPr>
            <a:picLocks noChangeAspect="1"/>
          </p:cNvPicPr>
          <p:nvPr/>
        </p:nvPicPr>
        <p:blipFill>
          <a:blip r:embed="rId2"/>
          <a:stretch>
            <a:fillRect/>
          </a:stretch>
        </p:blipFill>
        <p:spPr>
          <a:xfrm>
            <a:off x="7220289" y="1905000"/>
            <a:ext cx="2704957" cy="4650629"/>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2924" y="1905000"/>
            <a:ext cx="3048000" cy="4572000"/>
          </a:xfrm>
          <a:prstGeom prst="rect">
            <a:avLst/>
          </a:prstGeom>
        </p:spPr>
      </p:pic>
      <p:cxnSp>
        <p:nvCxnSpPr>
          <p:cNvPr id="6" name="Straight Arrow Connector 5"/>
          <p:cNvCxnSpPr/>
          <p:nvPr/>
        </p:nvCxnSpPr>
        <p:spPr>
          <a:xfrm>
            <a:off x="5538651" y="2103120"/>
            <a:ext cx="1681638"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934949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Find Hospital</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924" y="1905000"/>
            <a:ext cx="3048000" cy="4572000"/>
          </a:xfrm>
          <a:prstGeom prst="rect">
            <a:avLst/>
          </a:prstGeom>
        </p:spPr>
      </p:pic>
      <p:cxnSp>
        <p:nvCxnSpPr>
          <p:cNvPr id="6" name="Elbow Connector 5"/>
          <p:cNvCxnSpPr/>
          <p:nvPr/>
        </p:nvCxnSpPr>
        <p:spPr>
          <a:xfrm flipV="1">
            <a:off x="3775166" y="3043647"/>
            <a:ext cx="3273601" cy="1619793"/>
          </a:xfrm>
          <a:prstGeom prst="bentConnector3">
            <a:avLst>
              <a:gd name="adj1" fmla="val 65163"/>
            </a:avLst>
          </a:prstGeom>
          <a:ln>
            <a:tailEnd type="triangle"/>
          </a:ln>
        </p:spPr>
        <p:style>
          <a:lnRef idx="3">
            <a:schemeClr val="accent1"/>
          </a:lnRef>
          <a:fillRef idx="0">
            <a:schemeClr val="accent1"/>
          </a:fillRef>
          <a:effectRef idx="2">
            <a:schemeClr val="accent1"/>
          </a:effectRef>
          <a:fontRef idx="minor">
            <a:schemeClr val="tx1"/>
          </a:fontRef>
        </p:style>
      </p:cxn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8767" y="1905000"/>
            <a:ext cx="3048000" cy="4572000"/>
          </a:xfrm>
          <a:prstGeom prst="rect">
            <a:avLst/>
          </a:prstGeom>
        </p:spPr>
      </p:pic>
    </p:spTree>
    <p:extLst>
      <p:ext uri="{BB962C8B-B14F-4D97-AF65-F5344CB8AC3E}">
        <p14:creationId xmlns:p14="http://schemas.microsoft.com/office/powerpoint/2010/main" val="1612995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Problem Statement</a:t>
            </a:r>
          </a:p>
        </p:txBody>
      </p:sp>
      <p:sp>
        <p:nvSpPr>
          <p:cNvPr id="3" name="Content Placeholder 2"/>
          <p:cNvSpPr>
            <a:spLocks noGrp="1"/>
          </p:cNvSpPr>
          <p:nvPr>
            <p:ph idx="1"/>
          </p:nvPr>
        </p:nvSpPr>
        <p:spPr/>
        <p:txBody>
          <a:bodyPr/>
          <a:lstStyle/>
          <a:p>
            <a:pPr marL="0" indent="0">
              <a:buNone/>
            </a:pPr>
            <a:r>
              <a:rPr lang="en-IN" sz="2400" dirty="0"/>
              <a:t>Vision</a:t>
            </a:r>
          </a:p>
          <a:p>
            <a:pPr marL="0" indent="0">
              <a:buNone/>
            </a:pPr>
            <a:r>
              <a:rPr lang="en-IN" dirty="0"/>
              <a:t>To </a:t>
            </a:r>
            <a:r>
              <a:rPr lang="en-IN" dirty="0" smtClean="0"/>
              <a:t>get reliable and trust worthy medical help anytime for whom you care.</a:t>
            </a:r>
          </a:p>
          <a:p>
            <a:endParaRPr lang="en-IN" dirty="0"/>
          </a:p>
          <a:p>
            <a:pPr marL="0" indent="0">
              <a:buNone/>
            </a:pPr>
            <a:endParaRPr lang="en-IN" sz="2400" dirty="0" smtClean="0"/>
          </a:p>
          <a:p>
            <a:pPr marL="0" indent="0">
              <a:buNone/>
            </a:pPr>
            <a:r>
              <a:rPr lang="en-IN" sz="2400" dirty="0" smtClean="0"/>
              <a:t>Mission</a:t>
            </a:r>
            <a:endParaRPr lang="en-IN" sz="2400" dirty="0"/>
          </a:p>
          <a:p>
            <a:pPr marL="0" indent="0">
              <a:buNone/>
            </a:pPr>
            <a:r>
              <a:rPr lang="en-US" dirty="0"/>
              <a:t>Onboard 100 </a:t>
            </a:r>
            <a:r>
              <a:rPr lang="en-US" dirty="0" smtClean="0"/>
              <a:t>hospitals and 10000 users </a:t>
            </a:r>
            <a:r>
              <a:rPr lang="en-US" dirty="0"/>
              <a:t>to help </a:t>
            </a:r>
            <a:r>
              <a:rPr lang="en-US" dirty="0" smtClean="0"/>
              <a:t>them have </a:t>
            </a:r>
            <a:r>
              <a:rPr lang="en-US" dirty="0"/>
              <a:t>easy access to health </a:t>
            </a:r>
            <a:r>
              <a:rPr lang="en-US" dirty="0" smtClean="0"/>
              <a:t>care.</a:t>
            </a:r>
            <a:endParaRPr lang="en-IN" dirty="0"/>
          </a:p>
        </p:txBody>
      </p:sp>
    </p:spTree>
    <p:extLst>
      <p:ext uri="{BB962C8B-B14F-4D97-AF65-F5344CB8AC3E}">
        <p14:creationId xmlns:p14="http://schemas.microsoft.com/office/powerpoint/2010/main" val="15151566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USER PERSONAS</a:t>
            </a:r>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2648" y="1905000"/>
            <a:ext cx="4812238" cy="2738277"/>
          </a:xfrm>
          <a:prstGeom prst="rect">
            <a:avLst/>
          </a:prstGeom>
          <a:ln>
            <a:solidFill>
              <a:schemeClr val="bg1">
                <a:lumMod val="75000"/>
              </a:schemeClr>
            </a:solidFill>
          </a:ln>
        </p:spPr>
      </p:pic>
    </p:spTree>
    <p:extLst>
      <p:ext uri="{BB962C8B-B14F-4D97-AF65-F5344CB8AC3E}">
        <p14:creationId xmlns:p14="http://schemas.microsoft.com/office/powerpoint/2010/main" val="31854912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11520" y="288467"/>
            <a:ext cx="2143125" cy="2143125"/>
          </a:xfrm>
          <a:ln>
            <a:solidFill>
              <a:schemeClr val="bg1">
                <a:lumMod val="75000"/>
              </a:schemeClr>
            </a:solidFill>
          </a:ln>
        </p:spPr>
      </p:pic>
      <p:sp>
        <p:nvSpPr>
          <p:cNvPr id="4" name="Content Placeholder 3"/>
          <p:cNvSpPr>
            <a:spLocks noGrp="1"/>
          </p:cNvSpPr>
          <p:nvPr>
            <p:ph sz="half" idx="2"/>
          </p:nvPr>
        </p:nvSpPr>
        <p:spPr>
          <a:xfrm>
            <a:off x="7868767" y="1964863"/>
            <a:ext cx="3654222" cy="3760694"/>
          </a:xfrm>
        </p:spPr>
        <p:txBody>
          <a:bodyPr>
            <a:normAutofit/>
          </a:bodyPr>
          <a:lstStyle/>
          <a:p>
            <a:r>
              <a:rPr lang="en-IN" sz="2400" dirty="0" smtClean="0"/>
              <a:t>Motivation</a:t>
            </a:r>
          </a:p>
          <a:p>
            <a:pPr algn="just">
              <a:buFont typeface="Wingdings" panose="05000000000000000000" pitchFamily="2" charset="2"/>
              <a:buChar char="Ø"/>
            </a:pPr>
            <a:r>
              <a:rPr lang="en-US" dirty="0"/>
              <a:t>F</a:t>
            </a:r>
            <a:r>
              <a:rPr lang="en-US" dirty="0" smtClean="0"/>
              <a:t>inding </a:t>
            </a:r>
            <a:r>
              <a:rPr lang="en-US" dirty="0"/>
              <a:t>an easier </a:t>
            </a:r>
            <a:r>
              <a:rPr lang="en-US" dirty="0" smtClean="0"/>
              <a:t>and reliable way </a:t>
            </a:r>
            <a:r>
              <a:rPr lang="en-US" dirty="0"/>
              <a:t>to </a:t>
            </a:r>
            <a:r>
              <a:rPr lang="en-US" dirty="0" smtClean="0"/>
              <a:t>monitor </a:t>
            </a:r>
            <a:r>
              <a:rPr lang="en-IN" dirty="0" smtClean="0"/>
              <a:t>families </a:t>
            </a:r>
            <a:r>
              <a:rPr lang="en-IN" dirty="0"/>
              <a:t>health </a:t>
            </a:r>
            <a:r>
              <a:rPr lang="en-IN" dirty="0" smtClean="0"/>
              <a:t>care/needs</a:t>
            </a:r>
          </a:p>
          <a:p>
            <a:pPr algn="just">
              <a:buFont typeface="Wingdings" panose="05000000000000000000" pitchFamily="2" charset="2"/>
              <a:buChar char="Ø"/>
            </a:pPr>
            <a:r>
              <a:rPr lang="en-US" dirty="0"/>
              <a:t>S</a:t>
            </a:r>
            <a:r>
              <a:rPr lang="en-US" dirty="0" smtClean="0"/>
              <a:t>eeking </a:t>
            </a:r>
            <a:r>
              <a:rPr lang="en-US" dirty="0"/>
              <a:t>help from friends </a:t>
            </a:r>
            <a:r>
              <a:rPr lang="en-US" dirty="0" smtClean="0"/>
              <a:t>and/or neighbors </a:t>
            </a:r>
            <a:r>
              <a:rPr lang="en-US" dirty="0"/>
              <a:t>to watch over </a:t>
            </a:r>
            <a:r>
              <a:rPr lang="en-US" dirty="0" smtClean="0"/>
              <a:t>parents</a:t>
            </a:r>
          </a:p>
          <a:p>
            <a:pPr algn="just">
              <a:buFont typeface="Wingdings" panose="05000000000000000000" pitchFamily="2" charset="2"/>
              <a:buChar char="Ø"/>
            </a:pPr>
            <a:r>
              <a:rPr lang="en-US" dirty="0" smtClean="0"/>
              <a:t>Making personal time to talk to </a:t>
            </a:r>
            <a:r>
              <a:rPr lang="en-IN" dirty="0" smtClean="0"/>
              <a:t>parent(s) and visit them will help him remove the guilt factor</a:t>
            </a:r>
            <a:endParaRPr lang="en-IN" dirty="0"/>
          </a:p>
        </p:txBody>
      </p:sp>
      <p:sp>
        <p:nvSpPr>
          <p:cNvPr id="8" name="Content Placeholder 3"/>
          <p:cNvSpPr txBox="1">
            <a:spLocks/>
          </p:cNvSpPr>
          <p:nvPr/>
        </p:nvSpPr>
        <p:spPr>
          <a:xfrm>
            <a:off x="757239" y="2431592"/>
            <a:ext cx="2977356" cy="385296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buNone/>
            </a:pPr>
            <a:r>
              <a:rPr lang="en-US" dirty="0" smtClean="0"/>
              <a:t>John Doe</a:t>
            </a:r>
          </a:p>
          <a:p>
            <a:r>
              <a:rPr lang="en-US" dirty="0" smtClean="0"/>
              <a:t>29, Male</a:t>
            </a:r>
          </a:p>
          <a:p>
            <a:r>
              <a:rPr lang="en-US" dirty="0" smtClean="0"/>
              <a:t>Sales Representative with 7yr Experience</a:t>
            </a:r>
          </a:p>
          <a:p>
            <a:r>
              <a:rPr lang="en-US" dirty="0" smtClean="0"/>
              <a:t>Married and lives in Boston with his family</a:t>
            </a:r>
          </a:p>
          <a:p>
            <a:endParaRPr lang="en-IN" dirty="0"/>
          </a:p>
        </p:txBody>
      </p:sp>
      <p:sp>
        <p:nvSpPr>
          <p:cNvPr id="9" name="Content Placeholder 3"/>
          <p:cNvSpPr txBox="1">
            <a:spLocks/>
          </p:cNvSpPr>
          <p:nvPr/>
        </p:nvSpPr>
        <p:spPr>
          <a:xfrm>
            <a:off x="3998563" y="288467"/>
            <a:ext cx="7808265" cy="129775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just">
              <a:buNone/>
            </a:pPr>
            <a:r>
              <a:rPr lang="en-US" dirty="0" smtClean="0"/>
              <a:t>“I want to be at peace knowing my parents are safe, and in good hands.”</a:t>
            </a:r>
            <a:endParaRPr lang="en-IN" dirty="0"/>
          </a:p>
        </p:txBody>
      </p:sp>
      <p:sp>
        <p:nvSpPr>
          <p:cNvPr id="11" name="Content Placeholder 3"/>
          <p:cNvSpPr txBox="1">
            <a:spLocks/>
          </p:cNvSpPr>
          <p:nvPr/>
        </p:nvSpPr>
        <p:spPr>
          <a:xfrm>
            <a:off x="3974570" y="1964863"/>
            <a:ext cx="3654222" cy="3760694"/>
          </a:xfrm>
          <a:prstGeom prst="rect">
            <a:avLst/>
          </a:prstGeom>
        </p:spPr>
        <p:txBody>
          <a:bodyPr vert="horz" lIns="91440" tIns="45720" rIns="91440" bIns="45720" rtlCol="0">
            <a:normAutofit fontScale="92500" lnSpcReduction="2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400" dirty="0" smtClean="0"/>
              <a:t>Pain Points</a:t>
            </a:r>
          </a:p>
          <a:p>
            <a:pPr algn="just">
              <a:lnSpc>
                <a:spcPct val="110000"/>
              </a:lnSpc>
              <a:buFont typeface="Wingdings" panose="05000000000000000000" pitchFamily="2" charset="2"/>
              <a:buChar char="Ø"/>
            </a:pPr>
            <a:r>
              <a:rPr lang="en-IN" sz="1900" dirty="0" smtClean="0"/>
              <a:t>Worries about parents health conditions</a:t>
            </a:r>
          </a:p>
          <a:p>
            <a:pPr algn="just">
              <a:lnSpc>
                <a:spcPct val="110000"/>
              </a:lnSpc>
              <a:buFont typeface="Wingdings" panose="05000000000000000000" pitchFamily="2" charset="2"/>
              <a:buChar char="Ø"/>
            </a:pPr>
            <a:r>
              <a:rPr lang="en-US" sz="1900" dirty="0" smtClean="0"/>
              <a:t>Guilt feeling of not paying attentions towards his parents</a:t>
            </a:r>
          </a:p>
          <a:p>
            <a:pPr algn="just">
              <a:lnSpc>
                <a:spcPct val="110000"/>
              </a:lnSpc>
              <a:buFont typeface="Wingdings" panose="05000000000000000000" pitchFamily="2" charset="2"/>
              <a:buChar char="Ø"/>
            </a:pPr>
            <a:r>
              <a:rPr lang="en-IN" sz="1900" dirty="0" smtClean="0"/>
              <a:t>Busy with work and not able to concentrate in both area</a:t>
            </a:r>
          </a:p>
          <a:p>
            <a:pPr algn="just">
              <a:lnSpc>
                <a:spcPct val="110000"/>
              </a:lnSpc>
              <a:buFont typeface="Wingdings" panose="05000000000000000000" pitchFamily="2" charset="2"/>
              <a:buChar char="Ø"/>
            </a:pPr>
            <a:r>
              <a:rPr lang="en-IN" sz="1900" dirty="0" smtClean="0"/>
              <a:t>Due to transit between cities he has lost time and extra money at the time of medical emergency</a:t>
            </a:r>
            <a:endParaRPr lang="en-IN" sz="1900" dirty="0"/>
          </a:p>
        </p:txBody>
      </p:sp>
    </p:spTree>
    <p:extLst>
      <p:ext uri="{BB962C8B-B14F-4D97-AF65-F5344CB8AC3E}">
        <p14:creationId xmlns:p14="http://schemas.microsoft.com/office/powerpoint/2010/main" val="26683302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57239" y="437378"/>
            <a:ext cx="2855088" cy="1916477"/>
          </a:xfrm>
          <a:ln>
            <a:solidFill>
              <a:schemeClr val="bg1">
                <a:lumMod val="75000"/>
              </a:schemeClr>
            </a:solidFill>
          </a:ln>
        </p:spPr>
      </p:pic>
      <p:sp>
        <p:nvSpPr>
          <p:cNvPr id="4" name="Content Placeholder 3"/>
          <p:cNvSpPr>
            <a:spLocks noGrp="1"/>
          </p:cNvSpPr>
          <p:nvPr>
            <p:ph sz="half" idx="2"/>
          </p:nvPr>
        </p:nvSpPr>
        <p:spPr>
          <a:xfrm>
            <a:off x="7868767" y="1964863"/>
            <a:ext cx="3654222" cy="4319698"/>
          </a:xfrm>
        </p:spPr>
        <p:txBody>
          <a:bodyPr>
            <a:normAutofit lnSpcReduction="10000"/>
          </a:bodyPr>
          <a:lstStyle/>
          <a:p>
            <a:r>
              <a:rPr lang="en-IN" sz="2400" dirty="0" smtClean="0"/>
              <a:t>Motivation</a:t>
            </a:r>
          </a:p>
          <a:p>
            <a:pPr algn="just">
              <a:buFont typeface="Wingdings" panose="05000000000000000000" pitchFamily="2" charset="2"/>
              <a:buChar char="Ø"/>
            </a:pPr>
            <a:r>
              <a:rPr lang="en-IN" dirty="0" smtClean="0"/>
              <a:t>Health conscious and do morning walks and take proper diet</a:t>
            </a:r>
          </a:p>
          <a:p>
            <a:pPr algn="just">
              <a:buFont typeface="Wingdings" panose="05000000000000000000" pitchFamily="2" charset="2"/>
              <a:buChar char="Ø"/>
            </a:pPr>
            <a:r>
              <a:rPr lang="en-IN" dirty="0" smtClean="0"/>
              <a:t>Reminders for taking medications</a:t>
            </a:r>
          </a:p>
          <a:p>
            <a:pPr algn="just">
              <a:buFont typeface="Wingdings" panose="05000000000000000000" pitchFamily="2" charset="2"/>
              <a:buChar char="Ø"/>
            </a:pPr>
            <a:r>
              <a:rPr lang="en-US" dirty="0" smtClean="0"/>
              <a:t>Emergency contacts are handy and respond as and when needed</a:t>
            </a:r>
          </a:p>
          <a:p>
            <a:pPr algn="just">
              <a:buFont typeface="Wingdings" panose="05000000000000000000" pitchFamily="2" charset="2"/>
              <a:buChar char="Ø"/>
            </a:pPr>
            <a:r>
              <a:rPr lang="en-IN" dirty="0" smtClean="0"/>
              <a:t>Got all the personal medical records maintained with her and no need to keep junk papers will help her with insurance</a:t>
            </a:r>
            <a:endParaRPr lang="en-IN" dirty="0"/>
          </a:p>
        </p:txBody>
      </p:sp>
      <p:sp>
        <p:nvSpPr>
          <p:cNvPr id="8" name="Content Placeholder 3"/>
          <p:cNvSpPr txBox="1">
            <a:spLocks/>
          </p:cNvSpPr>
          <p:nvPr/>
        </p:nvSpPr>
        <p:spPr>
          <a:xfrm>
            <a:off x="757239" y="2353855"/>
            <a:ext cx="2977356" cy="393070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buNone/>
            </a:pPr>
            <a:r>
              <a:rPr lang="en-US" sz="2200" dirty="0" err="1" smtClean="0"/>
              <a:t>Kobbie</a:t>
            </a:r>
            <a:r>
              <a:rPr lang="en-US" sz="2200" dirty="0" smtClean="0"/>
              <a:t> Morgan</a:t>
            </a:r>
          </a:p>
          <a:p>
            <a:r>
              <a:rPr lang="en-US" sz="2200" dirty="0" smtClean="0"/>
              <a:t>71, Female</a:t>
            </a:r>
          </a:p>
          <a:p>
            <a:r>
              <a:rPr lang="en-IN" sz="2200" dirty="0"/>
              <a:t>Retired school </a:t>
            </a:r>
            <a:r>
              <a:rPr lang="en-IN" sz="2200" dirty="0" smtClean="0"/>
              <a:t>teacher</a:t>
            </a:r>
            <a:endParaRPr lang="en-US" sz="2200" dirty="0" smtClean="0"/>
          </a:p>
          <a:p>
            <a:r>
              <a:rPr lang="en-IN" sz="2200" dirty="0"/>
              <a:t>Lives in </a:t>
            </a:r>
            <a:r>
              <a:rPr lang="en-IN" sz="2200" dirty="0" smtClean="0"/>
              <a:t>Chicago (congested city</a:t>
            </a:r>
            <a:r>
              <a:rPr lang="en-IN" sz="2200" dirty="0"/>
              <a:t>)</a:t>
            </a:r>
          </a:p>
        </p:txBody>
      </p:sp>
      <p:sp>
        <p:nvSpPr>
          <p:cNvPr id="9" name="Content Placeholder 3"/>
          <p:cNvSpPr txBox="1">
            <a:spLocks/>
          </p:cNvSpPr>
          <p:nvPr/>
        </p:nvSpPr>
        <p:spPr>
          <a:xfrm>
            <a:off x="3998563" y="288467"/>
            <a:ext cx="7808265" cy="129775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dirty="0" smtClean="0"/>
              <a:t>“In medical emergency, I wish </a:t>
            </a:r>
            <a:r>
              <a:rPr lang="en-US" dirty="0"/>
              <a:t>it was more convenient to </a:t>
            </a:r>
            <a:r>
              <a:rPr lang="en-US" dirty="0" smtClean="0"/>
              <a:t>inform family and travel to </a:t>
            </a:r>
            <a:r>
              <a:rPr lang="en-US" dirty="0"/>
              <a:t>the hospital by </a:t>
            </a:r>
            <a:r>
              <a:rPr lang="en-US" dirty="0" smtClean="0"/>
              <a:t>myself</a:t>
            </a:r>
            <a:r>
              <a:rPr lang="en-IN" dirty="0" smtClean="0"/>
              <a:t>.</a:t>
            </a:r>
            <a:r>
              <a:rPr lang="en-US" dirty="0" smtClean="0"/>
              <a:t>”</a:t>
            </a:r>
            <a:endParaRPr lang="en-IN" dirty="0"/>
          </a:p>
        </p:txBody>
      </p:sp>
      <p:sp>
        <p:nvSpPr>
          <p:cNvPr id="11" name="Content Placeholder 3"/>
          <p:cNvSpPr txBox="1">
            <a:spLocks/>
          </p:cNvSpPr>
          <p:nvPr/>
        </p:nvSpPr>
        <p:spPr>
          <a:xfrm>
            <a:off x="3913436" y="1964863"/>
            <a:ext cx="3654222" cy="431969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400" dirty="0" smtClean="0"/>
              <a:t>Pain Points</a:t>
            </a:r>
          </a:p>
          <a:p>
            <a:pPr algn="just">
              <a:buFont typeface="Wingdings" panose="05000000000000000000" pitchFamily="2" charset="2"/>
              <a:buChar char="Ø"/>
            </a:pPr>
            <a:r>
              <a:rPr lang="en-US" dirty="0" smtClean="0"/>
              <a:t>Usually forgets to take medications</a:t>
            </a:r>
          </a:p>
          <a:p>
            <a:pPr algn="just">
              <a:buFont typeface="Wingdings" panose="05000000000000000000" pitchFamily="2" charset="2"/>
              <a:buChar char="Ø"/>
            </a:pPr>
            <a:r>
              <a:rPr lang="en-IN" dirty="0" smtClean="0"/>
              <a:t>Family does not lives near by so no one to call in emergency</a:t>
            </a:r>
          </a:p>
          <a:p>
            <a:pPr algn="just">
              <a:buFont typeface="Wingdings" panose="05000000000000000000" pitchFamily="2" charset="2"/>
              <a:buChar char="Ø"/>
            </a:pPr>
            <a:r>
              <a:rPr lang="en-IN" dirty="0" smtClean="0"/>
              <a:t>No one to take her to hospital as and when required</a:t>
            </a:r>
          </a:p>
          <a:p>
            <a:pPr algn="just">
              <a:buFont typeface="Wingdings" panose="05000000000000000000" pitchFamily="2" charset="2"/>
              <a:buChar char="Ø"/>
            </a:pPr>
            <a:r>
              <a:rPr lang="en-IN" dirty="0" smtClean="0"/>
              <a:t>Has got insurance but doesn’t knows about the terms and procedures</a:t>
            </a:r>
            <a:endParaRPr lang="en-IN" dirty="0"/>
          </a:p>
        </p:txBody>
      </p:sp>
    </p:spTree>
    <p:extLst>
      <p:ext uri="{BB962C8B-B14F-4D97-AF65-F5344CB8AC3E}">
        <p14:creationId xmlns:p14="http://schemas.microsoft.com/office/powerpoint/2010/main" val="20371913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USER SCENARIOS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02298" y="1905000"/>
            <a:ext cx="2892937" cy="3471524"/>
          </a:xfrm>
          <a:prstGeom prst="rect">
            <a:avLst/>
          </a:prstGeom>
          <a:ln>
            <a:solidFill>
              <a:schemeClr val="bg1">
                <a:lumMod val="75000"/>
              </a:schemeClr>
            </a:solidFill>
          </a:ln>
        </p:spPr>
      </p:pic>
    </p:spTree>
    <p:extLst>
      <p:ext uri="{BB962C8B-B14F-4D97-AF65-F5344CB8AC3E}">
        <p14:creationId xmlns:p14="http://schemas.microsoft.com/office/powerpoint/2010/main" val="34059606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1749719" y="3535337"/>
            <a:ext cx="8138199" cy="2882684"/>
          </a:xfrm>
        </p:spPr>
        <p:txBody>
          <a:bodyPr>
            <a:normAutofit/>
          </a:bodyPr>
          <a:lstStyle/>
          <a:p>
            <a:r>
              <a:rPr lang="en-IN" sz="2000" dirty="0"/>
              <a:t>User </a:t>
            </a:r>
            <a:r>
              <a:rPr lang="en-IN" sz="2000" dirty="0" smtClean="0"/>
              <a:t>Tasks</a:t>
            </a:r>
          </a:p>
          <a:p>
            <a:pPr lvl="1" algn="just">
              <a:buFont typeface="Wingdings" panose="05000000000000000000" pitchFamily="2" charset="2"/>
              <a:buChar char="§"/>
            </a:pPr>
            <a:r>
              <a:rPr lang="en-IN" dirty="0" smtClean="0"/>
              <a:t>Receive </a:t>
            </a:r>
            <a:r>
              <a:rPr lang="en-IN" dirty="0"/>
              <a:t>an </a:t>
            </a:r>
            <a:r>
              <a:rPr lang="en-IN" dirty="0" smtClean="0"/>
              <a:t>emergency alert by any means</a:t>
            </a:r>
            <a:endParaRPr lang="en-IN" dirty="0"/>
          </a:p>
          <a:p>
            <a:pPr lvl="1" algn="just">
              <a:buFont typeface="Wingdings" panose="05000000000000000000" pitchFamily="2" charset="2"/>
              <a:buChar char="§"/>
            </a:pPr>
            <a:r>
              <a:rPr lang="en-IN" dirty="0" smtClean="0"/>
              <a:t>Respond </a:t>
            </a:r>
            <a:r>
              <a:rPr lang="en-IN" dirty="0"/>
              <a:t>to the </a:t>
            </a:r>
            <a:r>
              <a:rPr lang="en-IN" dirty="0" smtClean="0"/>
              <a:t>alert with trust</a:t>
            </a:r>
          </a:p>
          <a:p>
            <a:pPr lvl="1" algn="just">
              <a:buFont typeface="Wingdings" panose="05000000000000000000" pitchFamily="2" charset="2"/>
              <a:buChar char="§"/>
            </a:pPr>
            <a:r>
              <a:rPr lang="en-US" dirty="0" smtClean="0"/>
              <a:t>Call </a:t>
            </a:r>
            <a:r>
              <a:rPr lang="en-US" dirty="0"/>
              <a:t>/ </a:t>
            </a:r>
            <a:r>
              <a:rPr lang="en-US" dirty="0" smtClean="0"/>
              <a:t>Notify </a:t>
            </a:r>
            <a:r>
              <a:rPr lang="en-US" dirty="0"/>
              <a:t>others </a:t>
            </a:r>
            <a:r>
              <a:rPr lang="en-US" dirty="0" smtClean="0"/>
              <a:t>regarding the condition and help</a:t>
            </a:r>
            <a:endParaRPr lang="en-US" dirty="0"/>
          </a:p>
          <a:p>
            <a:pPr lvl="1" algn="just">
              <a:buFont typeface="Wingdings" panose="05000000000000000000" pitchFamily="2" charset="2"/>
              <a:buChar char="§"/>
            </a:pPr>
            <a:r>
              <a:rPr lang="en-US" dirty="0" smtClean="0"/>
              <a:t>Know </a:t>
            </a:r>
            <a:r>
              <a:rPr lang="en-US" dirty="0"/>
              <a:t>which hospital parent has been taken to or know the </a:t>
            </a:r>
            <a:r>
              <a:rPr lang="en-US" dirty="0" smtClean="0"/>
              <a:t>whereabouts </a:t>
            </a:r>
            <a:r>
              <a:rPr lang="en-IN" dirty="0" smtClean="0"/>
              <a:t>of </a:t>
            </a:r>
            <a:r>
              <a:rPr lang="en-IN" dirty="0"/>
              <a:t>the parent</a:t>
            </a:r>
          </a:p>
        </p:txBody>
      </p:sp>
      <p:sp>
        <p:nvSpPr>
          <p:cNvPr id="5" name="Content Placeholder 3"/>
          <p:cNvSpPr txBox="1">
            <a:spLocks/>
          </p:cNvSpPr>
          <p:nvPr/>
        </p:nvSpPr>
        <p:spPr>
          <a:xfrm>
            <a:off x="1749720" y="575077"/>
            <a:ext cx="8138199" cy="275705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gn="just">
              <a:buNone/>
            </a:pPr>
            <a:r>
              <a:rPr lang="en-US" dirty="0" smtClean="0"/>
              <a:t>	John </a:t>
            </a:r>
            <a:r>
              <a:rPr lang="en-US" dirty="0"/>
              <a:t>is a sales representative who is always busy with work and he has to travel a lot. His parents live in another state and unfortunately one afternoon his mother had an accident. Because he was on a business trip, he was not able to attend his mother’s call. Finally, he got to know she was in the emergency room in a nearby general hospital. He had to reach out to other people to find out about her condition. </a:t>
            </a:r>
            <a:endParaRPr lang="en-IN" dirty="0"/>
          </a:p>
          <a:p>
            <a:pPr marL="0" indent="0" algn="just">
              <a:buNone/>
            </a:pPr>
            <a:r>
              <a:rPr lang="en-US" dirty="0"/>
              <a:t>He is feeling guilty and helpless after this incident because of the work and distance, he was being there for taking health care of his parents.</a:t>
            </a:r>
            <a:endParaRPr lang="en-IN" dirty="0"/>
          </a:p>
        </p:txBody>
      </p:sp>
      <p:pic>
        <p:nvPicPr>
          <p:cNvPr id="6" name="Content Placeholder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74688" y="575077"/>
            <a:ext cx="1329923" cy="1329923"/>
          </a:xfrm>
          <a:prstGeom prst="rect">
            <a:avLst/>
          </a:prstGeom>
          <a:ln>
            <a:solidFill>
              <a:schemeClr val="bg1">
                <a:lumMod val="75000"/>
              </a:schemeClr>
            </a:solidFill>
          </a:ln>
        </p:spPr>
      </p:pic>
    </p:spTree>
    <p:extLst>
      <p:ext uri="{BB962C8B-B14F-4D97-AF65-F5344CB8AC3E}">
        <p14:creationId xmlns:p14="http://schemas.microsoft.com/office/powerpoint/2010/main" val="33797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1749720" y="3533614"/>
            <a:ext cx="7318257" cy="2696705"/>
          </a:xfrm>
        </p:spPr>
        <p:txBody>
          <a:bodyPr>
            <a:normAutofit/>
          </a:bodyPr>
          <a:lstStyle/>
          <a:p>
            <a:pPr algn="just"/>
            <a:r>
              <a:rPr lang="en-IN" sz="2000" dirty="0"/>
              <a:t>User </a:t>
            </a:r>
            <a:r>
              <a:rPr lang="en-IN" sz="2000" dirty="0" smtClean="0"/>
              <a:t>Tasks</a:t>
            </a:r>
          </a:p>
          <a:p>
            <a:pPr lvl="1" algn="just">
              <a:lnSpc>
                <a:spcPct val="110000"/>
              </a:lnSpc>
              <a:buFont typeface="Wingdings" panose="05000000000000000000" pitchFamily="2" charset="2"/>
              <a:buChar char="§"/>
            </a:pPr>
            <a:r>
              <a:rPr lang="en-US" dirty="0"/>
              <a:t>Send an alert to multiple people </a:t>
            </a:r>
            <a:r>
              <a:rPr lang="en-US" dirty="0" smtClean="0"/>
              <a:t>(By all means) and/or </a:t>
            </a:r>
            <a:r>
              <a:rPr lang="en-IN" dirty="0" smtClean="0"/>
              <a:t>nearest </a:t>
            </a:r>
            <a:r>
              <a:rPr lang="en-IN" dirty="0"/>
              <a:t>hospital</a:t>
            </a:r>
          </a:p>
          <a:p>
            <a:pPr lvl="1" algn="just">
              <a:lnSpc>
                <a:spcPct val="110000"/>
              </a:lnSpc>
              <a:buFont typeface="Wingdings" panose="05000000000000000000" pitchFamily="2" charset="2"/>
              <a:buChar char="§"/>
            </a:pPr>
            <a:r>
              <a:rPr lang="en-US" dirty="0" smtClean="0"/>
              <a:t>Get transportation help ASAP</a:t>
            </a:r>
          </a:p>
          <a:p>
            <a:pPr lvl="1" algn="just">
              <a:lnSpc>
                <a:spcPct val="110000"/>
              </a:lnSpc>
              <a:buFont typeface="Wingdings" panose="05000000000000000000" pitchFamily="2" charset="2"/>
              <a:buChar char="§"/>
            </a:pPr>
            <a:r>
              <a:rPr lang="en-US" dirty="0"/>
              <a:t>Notification to </a:t>
            </a:r>
            <a:r>
              <a:rPr lang="en-US" dirty="0" smtClean="0"/>
              <a:t>all attached members by all means available</a:t>
            </a:r>
            <a:endParaRPr lang="en-US" dirty="0"/>
          </a:p>
          <a:p>
            <a:pPr lvl="1" algn="just">
              <a:lnSpc>
                <a:spcPct val="110000"/>
              </a:lnSpc>
              <a:buFont typeface="Wingdings" panose="05000000000000000000" pitchFamily="2" charset="2"/>
              <a:buChar char="§"/>
            </a:pPr>
            <a:r>
              <a:rPr lang="en-US" dirty="0" smtClean="0"/>
              <a:t>Have proper medical history and insurance details handy.</a:t>
            </a:r>
            <a:endParaRPr lang="en-IN" dirty="0"/>
          </a:p>
        </p:txBody>
      </p:sp>
      <p:sp>
        <p:nvSpPr>
          <p:cNvPr id="5" name="Content Placeholder 3"/>
          <p:cNvSpPr txBox="1">
            <a:spLocks/>
          </p:cNvSpPr>
          <p:nvPr/>
        </p:nvSpPr>
        <p:spPr>
          <a:xfrm>
            <a:off x="1749720" y="575077"/>
            <a:ext cx="7146307" cy="2757059"/>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gn="just">
              <a:lnSpc>
                <a:spcPct val="110000"/>
              </a:lnSpc>
              <a:buNone/>
            </a:pPr>
            <a:r>
              <a:rPr lang="en-US" dirty="0" smtClean="0"/>
              <a:t>	Cobie </a:t>
            </a:r>
            <a:r>
              <a:rPr lang="en-US" dirty="0"/>
              <a:t>is independent widow who lives in Chicago alone. One evening while working in the kitchen, she suffered with slip disc and unable to get up. She was in excruciating pain but managed to reach a phone to call the ambulance. While waiting for the ambulance, she called her son but could not get through. She then called her neighbor to inform him of the accident</a:t>
            </a:r>
            <a:r>
              <a:rPr lang="en-IN" dirty="0"/>
              <a:t>. </a:t>
            </a:r>
          </a:p>
          <a:p>
            <a:pPr marL="0" indent="0" algn="just">
              <a:lnSpc>
                <a:spcPct val="110000"/>
              </a:lnSpc>
              <a:buNone/>
            </a:pPr>
            <a:r>
              <a:rPr lang="en-US" dirty="0"/>
              <a:t>Due to the traffic, it took a longer than usual to reach to the hospital. She was rushed to the emergency room and treated. Later, attending nurse </a:t>
            </a:r>
            <a:r>
              <a:rPr lang="en-US" dirty="0" smtClean="0"/>
              <a:t>was asking </a:t>
            </a:r>
            <a:r>
              <a:rPr lang="en-US" dirty="0"/>
              <a:t>her about </a:t>
            </a:r>
            <a:r>
              <a:rPr lang="en-US" dirty="0" smtClean="0"/>
              <a:t>her medical </a:t>
            </a:r>
            <a:r>
              <a:rPr lang="en-US" dirty="0"/>
              <a:t>history and other insurance details but </a:t>
            </a:r>
            <a:r>
              <a:rPr lang="en-US" dirty="0" smtClean="0"/>
              <a:t>she </a:t>
            </a:r>
            <a:r>
              <a:rPr lang="en-US" dirty="0"/>
              <a:t>didn’t know about all this details.</a:t>
            </a:r>
            <a:endParaRPr lang="en-IN" dirty="0"/>
          </a:p>
        </p:txBody>
      </p:sp>
      <p:pic>
        <p:nvPicPr>
          <p:cNvPr id="7" name="Content Placeholder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67977" y="575077"/>
            <a:ext cx="2855088" cy="1916477"/>
          </a:xfrm>
          <a:prstGeom prst="rect">
            <a:avLst/>
          </a:prstGeom>
          <a:ln>
            <a:solidFill>
              <a:schemeClr val="bg1">
                <a:lumMod val="75000"/>
              </a:schemeClr>
            </a:solidFill>
          </a:ln>
        </p:spPr>
      </p:pic>
    </p:spTree>
    <p:extLst>
      <p:ext uri="{BB962C8B-B14F-4D97-AF65-F5344CB8AC3E}">
        <p14:creationId xmlns:p14="http://schemas.microsoft.com/office/powerpoint/2010/main" val="18984987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6"/>
          <p:cNvPicPr>
            <a:picLocks noGrp="1" noChangeAspect="1"/>
          </p:cNvPicPr>
          <p:nvPr>
            <p:ph idx="1"/>
          </p:nvPr>
        </p:nvPicPr>
        <p:blipFill>
          <a:blip r:embed="rId2"/>
          <a:stretch>
            <a:fillRect/>
          </a:stretch>
        </p:blipFill>
        <p:spPr>
          <a:xfrm>
            <a:off x="-1" y="0"/>
            <a:ext cx="12284225" cy="6858000"/>
          </a:xfrm>
          <a:prstGeom prst="rect">
            <a:avLst/>
          </a:prstGeom>
          <a:ln>
            <a:solidFill>
              <a:schemeClr val="bg1">
                <a:lumMod val="75000"/>
              </a:schemeClr>
            </a:solidFill>
          </a:ln>
        </p:spPr>
      </p:pic>
      <p:sp>
        <p:nvSpPr>
          <p:cNvPr id="12" name="Title 1"/>
          <p:cNvSpPr txBox="1">
            <a:spLocks/>
          </p:cNvSpPr>
          <p:nvPr/>
        </p:nvSpPr>
        <p:spPr>
          <a:xfrm>
            <a:off x="1940979" y="341211"/>
            <a:ext cx="3949390" cy="660404"/>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b="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3200" dirty="0" smtClean="0"/>
              <a:t>AFFINITY MAPPING</a:t>
            </a:r>
            <a:endParaRPr lang="en-IN" sz="3200" dirty="0"/>
          </a:p>
        </p:txBody>
      </p:sp>
    </p:spTree>
    <p:extLst>
      <p:ext uri="{BB962C8B-B14F-4D97-AF65-F5344CB8AC3E}">
        <p14:creationId xmlns:p14="http://schemas.microsoft.com/office/powerpoint/2010/main" val="131761197"/>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3182</TotalTime>
  <Words>617</Words>
  <Application>Microsoft Office PowerPoint</Application>
  <PresentationFormat>Widescreen</PresentationFormat>
  <Paragraphs>135</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Century Gothic</vt:lpstr>
      <vt:lpstr>Wingdings</vt:lpstr>
      <vt:lpstr>Wingdings 3</vt:lpstr>
      <vt:lpstr>Wisp</vt:lpstr>
      <vt:lpstr>G-CARE</vt:lpstr>
      <vt:lpstr>Problem Statement</vt:lpstr>
      <vt:lpstr>USER PERSONAS</vt:lpstr>
      <vt:lpstr>PowerPoint Presentation</vt:lpstr>
      <vt:lpstr>PowerPoint Presentation</vt:lpstr>
      <vt:lpstr>USER SCENARIOS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WIRE FRAMING AND PROTOTYPING</vt:lpstr>
      <vt:lpstr>Calling for Help</vt:lpstr>
      <vt:lpstr>Menu Selections</vt:lpstr>
      <vt:lpstr>Alerts and more</vt:lpstr>
      <vt:lpstr>Find Hospital</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ELDERLY CARE</dc:title>
  <dc:creator>Prateek Jain</dc:creator>
  <cp:lastModifiedBy>Prateek Jain</cp:lastModifiedBy>
  <cp:revision>48</cp:revision>
  <dcterms:created xsi:type="dcterms:W3CDTF">2018-03-10T13:14:17Z</dcterms:created>
  <dcterms:modified xsi:type="dcterms:W3CDTF">2018-04-11T16:48:33Z</dcterms:modified>
</cp:coreProperties>
</file>

<file path=docProps/thumbnail.jpeg>
</file>